
<file path=[Content_Types].xml><?xml version="1.0" encoding="utf-8"?>
<Types xmlns="http://schemas.openxmlformats.org/package/2006/content-types">
  <Default Extension="bin" ContentType="application/vnd.openxmlformats-officedocument.oleObject"/>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48"/>
  </p:notesMasterIdLst>
  <p:sldIdLst>
    <p:sldId id="256" r:id="rId2"/>
    <p:sldId id="300" r:id="rId3"/>
    <p:sldId id="257" r:id="rId4"/>
    <p:sldId id="302" r:id="rId5"/>
    <p:sldId id="304" r:id="rId6"/>
    <p:sldId id="292" r:id="rId7"/>
    <p:sldId id="305" r:id="rId8"/>
    <p:sldId id="295" r:id="rId9"/>
    <p:sldId id="306" r:id="rId10"/>
    <p:sldId id="297" r:id="rId11"/>
    <p:sldId id="294" r:id="rId12"/>
    <p:sldId id="307" r:id="rId13"/>
    <p:sldId id="317" r:id="rId14"/>
    <p:sldId id="310" r:id="rId15"/>
    <p:sldId id="311" r:id="rId16"/>
    <p:sldId id="308" r:id="rId17"/>
    <p:sldId id="309" r:id="rId18"/>
    <p:sldId id="319" r:id="rId19"/>
    <p:sldId id="320" r:id="rId20"/>
    <p:sldId id="327" r:id="rId21"/>
    <p:sldId id="325" r:id="rId22"/>
    <p:sldId id="323" r:id="rId23"/>
    <p:sldId id="342" r:id="rId24"/>
    <p:sldId id="328" r:id="rId25"/>
    <p:sldId id="330" r:id="rId26"/>
    <p:sldId id="329" r:id="rId27"/>
    <p:sldId id="258" r:id="rId28"/>
    <p:sldId id="340" r:id="rId29"/>
    <p:sldId id="341" r:id="rId30"/>
    <p:sldId id="346" r:id="rId31"/>
    <p:sldId id="347" r:id="rId32"/>
    <p:sldId id="332" r:id="rId33"/>
    <p:sldId id="345" r:id="rId34"/>
    <p:sldId id="333" r:id="rId35"/>
    <p:sldId id="339" r:id="rId36"/>
    <p:sldId id="349" r:id="rId37"/>
    <p:sldId id="348" r:id="rId38"/>
    <p:sldId id="350" r:id="rId39"/>
    <p:sldId id="351" r:id="rId40"/>
    <p:sldId id="352" r:id="rId41"/>
    <p:sldId id="353" r:id="rId42"/>
    <p:sldId id="344" r:id="rId43"/>
    <p:sldId id="354" r:id="rId44"/>
    <p:sldId id="338" r:id="rId45"/>
    <p:sldId id="291" r:id="rId46"/>
    <p:sldId id="279" r:id="rId47"/>
  </p:sldIdLst>
  <p:sldSz cx="9144000" cy="5143500" type="screen16x9"/>
  <p:notesSz cx="6858000" cy="9144000"/>
  <p:embeddedFontLst>
    <p:embeddedFont>
      <p:font typeface="Arvo" panose="020B0604020202020204" charset="0"/>
      <p:regular r:id="rId49"/>
      <p:bold r:id="rId50"/>
      <p:italic r:id="rId51"/>
      <p:boldItalic r:id="rId52"/>
    </p:embeddedFont>
    <p:embeddedFont>
      <p:font typeface="Calibri" panose="020F0502020204030204" pitchFamily="34" charset="0"/>
      <p:regular r:id="rId53"/>
      <p:bold r:id="rId54"/>
      <p:italic r:id="rId55"/>
      <p:boldItalic r:id="rId56"/>
    </p:embeddedFont>
    <p:embeddedFont>
      <p:font typeface="Roboto Condensed" panose="02000000000000000000" pitchFamily="2" charset="0"/>
      <p:regular r:id="rId57"/>
      <p:bold r:id="rId58"/>
      <p:italic r:id="rId59"/>
      <p:boldItalic r:id="rId60"/>
    </p:embeddedFont>
    <p:embeddedFont>
      <p:font typeface="Roboto Condensed Light" panose="02000000000000000000" pitchFamily="2"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2FE66"/>
    <a:srgbClr val="0A23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5D08E4-4CB9-4A25-91DF-C19B82DA8EF8}">
  <a:tblStyle styleId="{025D08E4-4CB9-4A25-91DF-C19B82DA8EF8}"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93" autoAdjust="0"/>
    <p:restoredTop sz="94660"/>
  </p:normalViewPr>
  <p:slideViewPr>
    <p:cSldViewPr snapToGrid="0">
      <p:cViewPr varScale="1">
        <p:scale>
          <a:sx n="92" d="100"/>
          <a:sy n="92" d="100"/>
        </p:scale>
        <p:origin x="412"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font" Target="fonts/font15.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61"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font" Target="fonts/font1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cheal Fernando" userId="bc191180d28b1d81" providerId="LiveId" clId="{2EF1A428-D052-4968-A289-26E532CAA3E6}"/>
    <pc:docChg chg="undo redo custSel delSld modSld">
      <pc:chgData name="Racheal Fernando" userId="bc191180d28b1d81" providerId="LiveId" clId="{2EF1A428-D052-4968-A289-26E532CAA3E6}" dt="2021-05-04T03:33:31.913" v="152" actId="14100"/>
      <pc:docMkLst>
        <pc:docMk/>
      </pc:docMkLst>
      <pc:sldChg chg="modSp mod">
        <pc:chgData name="Racheal Fernando" userId="bc191180d28b1d81" providerId="LiveId" clId="{2EF1A428-D052-4968-A289-26E532CAA3E6}" dt="2021-05-04T02:54:41.346" v="133" actId="20577"/>
        <pc:sldMkLst>
          <pc:docMk/>
          <pc:sldMk cId="1722108392" sldId="292"/>
        </pc:sldMkLst>
        <pc:spChg chg="mod">
          <ac:chgData name="Racheal Fernando" userId="bc191180d28b1d81" providerId="LiveId" clId="{2EF1A428-D052-4968-A289-26E532CAA3E6}" dt="2021-05-04T02:54:41.346" v="133" actId="20577"/>
          <ac:spMkLst>
            <pc:docMk/>
            <pc:sldMk cId="1722108392" sldId="292"/>
            <ac:spMk id="3" creationId="{91297765-AA38-46D8-9081-2E1F1953CA77}"/>
          </ac:spMkLst>
        </pc:spChg>
      </pc:sldChg>
      <pc:sldChg chg="del">
        <pc:chgData name="Racheal Fernando" userId="bc191180d28b1d81" providerId="LiveId" clId="{2EF1A428-D052-4968-A289-26E532CAA3E6}" dt="2021-05-03T11:52:00.014" v="29" actId="47"/>
        <pc:sldMkLst>
          <pc:docMk/>
          <pc:sldMk cId="798294523" sldId="312"/>
        </pc:sldMkLst>
      </pc:sldChg>
      <pc:sldChg chg="del">
        <pc:chgData name="Racheal Fernando" userId="bc191180d28b1d81" providerId="LiveId" clId="{2EF1A428-D052-4968-A289-26E532CAA3E6}" dt="2021-05-03T11:52:00.014" v="29" actId="47"/>
        <pc:sldMkLst>
          <pc:docMk/>
          <pc:sldMk cId="2869269097" sldId="313"/>
        </pc:sldMkLst>
      </pc:sldChg>
      <pc:sldChg chg="del">
        <pc:chgData name="Racheal Fernando" userId="bc191180d28b1d81" providerId="LiveId" clId="{2EF1A428-D052-4968-A289-26E532CAA3E6}" dt="2021-05-03T11:52:00.014" v="29" actId="47"/>
        <pc:sldMkLst>
          <pc:docMk/>
          <pc:sldMk cId="1564625759" sldId="315"/>
        </pc:sldMkLst>
      </pc:sldChg>
      <pc:sldChg chg="del">
        <pc:chgData name="Racheal Fernando" userId="bc191180d28b1d81" providerId="LiveId" clId="{2EF1A428-D052-4968-A289-26E532CAA3E6}" dt="2021-05-02T14:56:12.541" v="0" actId="47"/>
        <pc:sldMkLst>
          <pc:docMk/>
          <pc:sldMk cId="3986106792" sldId="316"/>
        </pc:sldMkLst>
      </pc:sldChg>
      <pc:sldChg chg="modSp mod">
        <pc:chgData name="Racheal Fernando" userId="bc191180d28b1d81" providerId="LiveId" clId="{2EF1A428-D052-4968-A289-26E532CAA3E6}" dt="2021-05-02T14:58:51.839" v="28" actId="20577"/>
        <pc:sldMkLst>
          <pc:docMk/>
          <pc:sldMk cId="60098952" sldId="320"/>
        </pc:sldMkLst>
        <pc:spChg chg="mod">
          <ac:chgData name="Racheal Fernando" userId="bc191180d28b1d81" providerId="LiveId" clId="{2EF1A428-D052-4968-A289-26E532CAA3E6}" dt="2021-05-02T14:58:51.839" v="28" actId="20577"/>
          <ac:spMkLst>
            <pc:docMk/>
            <pc:sldMk cId="60098952" sldId="320"/>
            <ac:spMk id="3" creationId="{71203685-42F3-4337-A7F9-325049D889BF}"/>
          </ac:spMkLst>
        </pc:spChg>
      </pc:sldChg>
      <pc:sldChg chg="del">
        <pc:chgData name="Racheal Fernando" userId="bc191180d28b1d81" providerId="LiveId" clId="{2EF1A428-D052-4968-A289-26E532CAA3E6}" dt="2021-05-03T11:52:25.820" v="30" actId="47"/>
        <pc:sldMkLst>
          <pc:docMk/>
          <pc:sldMk cId="1576219506" sldId="322"/>
        </pc:sldMkLst>
      </pc:sldChg>
      <pc:sldChg chg="del">
        <pc:chgData name="Racheal Fernando" userId="bc191180d28b1d81" providerId="LiveId" clId="{2EF1A428-D052-4968-A289-26E532CAA3E6}" dt="2021-05-03T11:52:37.530" v="31" actId="47"/>
        <pc:sldMkLst>
          <pc:docMk/>
          <pc:sldMk cId="1418485149" sldId="324"/>
        </pc:sldMkLst>
      </pc:sldChg>
      <pc:sldChg chg="del">
        <pc:chgData name="Racheal Fernando" userId="bc191180d28b1d81" providerId="LiveId" clId="{2EF1A428-D052-4968-A289-26E532CAA3E6}" dt="2021-05-03T11:58:46.734" v="40" actId="47"/>
        <pc:sldMkLst>
          <pc:docMk/>
          <pc:sldMk cId="2243364068" sldId="334"/>
        </pc:sldMkLst>
      </pc:sldChg>
      <pc:sldChg chg="modSp mod">
        <pc:chgData name="Racheal Fernando" userId="bc191180d28b1d81" providerId="LiveId" clId="{2EF1A428-D052-4968-A289-26E532CAA3E6}" dt="2021-05-04T02:12:58.696" v="59"/>
        <pc:sldMkLst>
          <pc:docMk/>
          <pc:sldMk cId="456229271" sldId="338"/>
        </pc:sldMkLst>
        <pc:spChg chg="mod">
          <ac:chgData name="Racheal Fernando" userId="bc191180d28b1d81" providerId="LiveId" clId="{2EF1A428-D052-4968-A289-26E532CAA3E6}" dt="2021-05-04T02:12:58.696" v="59"/>
          <ac:spMkLst>
            <pc:docMk/>
            <pc:sldMk cId="456229271" sldId="338"/>
            <ac:spMk id="3" creationId="{6EC4E275-03A3-4638-87A1-61BE2BB17FC6}"/>
          </ac:spMkLst>
        </pc:spChg>
      </pc:sldChg>
      <pc:sldChg chg="modSp mod">
        <pc:chgData name="Racheal Fernando" userId="bc191180d28b1d81" providerId="LiveId" clId="{2EF1A428-D052-4968-A289-26E532CAA3E6}" dt="2021-05-04T01:59:54.612" v="54" actId="14100"/>
        <pc:sldMkLst>
          <pc:docMk/>
          <pc:sldMk cId="1600435144" sldId="344"/>
        </pc:sldMkLst>
        <pc:spChg chg="mod">
          <ac:chgData name="Racheal Fernando" userId="bc191180d28b1d81" providerId="LiveId" clId="{2EF1A428-D052-4968-A289-26E532CAA3E6}" dt="2021-05-04T01:59:54.612" v="54" actId="14100"/>
          <ac:spMkLst>
            <pc:docMk/>
            <pc:sldMk cId="1600435144" sldId="344"/>
            <ac:spMk id="3" creationId="{D2313031-8893-4EE7-937D-2BEA25177B6B}"/>
          </ac:spMkLst>
        </pc:spChg>
      </pc:sldChg>
      <pc:sldChg chg="addSp modSp mod">
        <pc:chgData name="Racheal Fernando" userId="bc191180d28b1d81" providerId="LiveId" clId="{2EF1A428-D052-4968-A289-26E532CAA3E6}" dt="2021-05-04T03:05:31.028" v="147" actId="1076"/>
        <pc:sldMkLst>
          <pc:docMk/>
          <pc:sldMk cId="3177716304" sldId="347"/>
        </pc:sldMkLst>
        <pc:spChg chg="add mod">
          <ac:chgData name="Racheal Fernando" userId="bc191180d28b1d81" providerId="LiveId" clId="{2EF1A428-D052-4968-A289-26E532CAA3E6}" dt="2021-05-04T03:05:31.028" v="147" actId="1076"/>
          <ac:spMkLst>
            <pc:docMk/>
            <pc:sldMk cId="3177716304" sldId="347"/>
            <ac:spMk id="7" creationId="{74B9AFD4-80AB-4AAC-B2FE-CEE53F26A769}"/>
          </ac:spMkLst>
        </pc:spChg>
        <pc:spChg chg="add mod">
          <ac:chgData name="Racheal Fernando" userId="bc191180d28b1d81" providerId="LiveId" clId="{2EF1A428-D052-4968-A289-26E532CAA3E6}" dt="2021-05-04T03:05:24.851" v="146" actId="1076"/>
          <ac:spMkLst>
            <pc:docMk/>
            <pc:sldMk cId="3177716304" sldId="347"/>
            <ac:spMk id="8" creationId="{7A128778-3083-4BD2-98D3-DA41F9AB1550}"/>
          </ac:spMkLst>
        </pc:spChg>
        <pc:picChg chg="mod">
          <ac:chgData name="Racheal Fernando" userId="bc191180d28b1d81" providerId="LiveId" clId="{2EF1A428-D052-4968-A289-26E532CAA3E6}" dt="2021-05-04T03:05:19.448" v="145" actId="1076"/>
          <ac:picMkLst>
            <pc:docMk/>
            <pc:sldMk cId="3177716304" sldId="347"/>
            <ac:picMk id="6" creationId="{0D920AEB-A71A-4D81-927C-17415767F2D6}"/>
          </ac:picMkLst>
        </pc:picChg>
      </pc:sldChg>
      <pc:sldChg chg="modSp mod">
        <pc:chgData name="Racheal Fernando" userId="bc191180d28b1d81" providerId="LiveId" clId="{2EF1A428-D052-4968-A289-26E532CAA3E6}" dt="2021-05-04T03:33:31.913" v="152" actId="14100"/>
        <pc:sldMkLst>
          <pc:docMk/>
          <pc:sldMk cId="3293010595" sldId="348"/>
        </pc:sldMkLst>
        <pc:graphicFrameChg chg="modGraphic">
          <ac:chgData name="Racheal Fernando" userId="bc191180d28b1d81" providerId="LiveId" clId="{2EF1A428-D052-4968-A289-26E532CAA3E6}" dt="2021-05-04T03:33:25.782" v="150" actId="14100"/>
          <ac:graphicFrameMkLst>
            <pc:docMk/>
            <pc:sldMk cId="3293010595" sldId="348"/>
            <ac:graphicFrameMk id="6" creationId="{5436FD87-CE0E-4979-BACE-A23934160041}"/>
          </ac:graphicFrameMkLst>
        </pc:graphicFrameChg>
        <pc:graphicFrameChg chg="mod modGraphic">
          <ac:chgData name="Racheal Fernando" userId="bc191180d28b1d81" providerId="LiveId" clId="{2EF1A428-D052-4968-A289-26E532CAA3E6}" dt="2021-05-04T03:33:31.913" v="152" actId="14100"/>
          <ac:graphicFrameMkLst>
            <pc:docMk/>
            <pc:sldMk cId="3293010595" sldId="348"/>
            <ac:graphicFrameMk id="7" creationId="{431B8388-3911-4E56-B012-F01F27307182}"/>
          </ac:graphicFrameMkLst>
        </pc:graphicFrameChg>
      </pc:sldChg>
      <pc:sldChg chg="modSp mod">
        <pc:chgData name="Racheal Fernando" userId="bc191180d28b1d81" providerId="LiveId" clId="{2EF1A428-D052-4968-A289-26E532CAA3E6}" dt="2021-05-03T11:53:51.396" v="39" actId="20577"/>
        <pc:sldMkLst>
          <pc:docMk/>
          <pc:sldMk cId="3114498979" sldId="350"/>
        </pc:sldMkLst>
        <pc:spChg chg="mod">
          <ac:chgData name="Racheal Fernando" userId="bc191180d28b1d81" providerId="LiveId" clId="{2EF1A428-D052-4968-A289-26E532CAA3E6}" dt="2021-05-03T11:53:51.396" v="39" actId="20577"/>
          <ac:spMkLst>
            <pc:docMk/>
            <pc:sldMk cId="3114498979" sldId="350"/>
            <ac:spMk id="2" creationId="{B5002D27-59B1-46CB-9DF5-1769E6FF7E62}"/>
          </ac:spMkLst>
        </pc:spChg>
      </pc:sldChg>
      <pc:sldChg chg="modSp mod">
        <pc:chgData name="Racheal Fernando" userId="bc191180d28b1d81" providerId="LiveId" clId="{2EF1A428-D052-4968-A289-26E532CAA3E6}" dt="2021-05-03T15:55:04.555" v="42" actId="20577"/>
        <pc:sldMkLst>
          <pc:docMk/>
          <pc:sldMk cId="3077099161" sldId="352"/>
        </pc:sldMkLst>
        <pc:graphicFrameChg chg="modGraphic">
          <ac:chgData name="Racheal Fernando" userId="bc191180d28b1d81" providerId="LiveId" clId="{2EF1A428-D052-4968-A289-26E532CAA3E6}" dt="2021-05-03T15:55:04.555" v="42" actId="20577"/>
          <ac:graphicFrameMkLst>
            <pc:docMk/>
            <pc:sldMk cId="3077099161" sldId="352"/>
            <ac:graphicFrameMk id="6" creationId="{8501241F-C101-4A42-99A8-FFB66E558C03}"/>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embeddings/oleObject1.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CA" sz="1600" b="1" i="0" u="none" strike="noStrike" baseline="0" dirty="0">
                <a:effectLst/>
              </a:rPr>
              <a:t>Secondary Structure Analysis </a:t>
            </a:r>
            <a:endParaRPr lang="en-GB" dirty="0"/>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bar"/>
        <c:grouping val="clustered"/>
        <c:varyColors val="0"/>
        <c:ser>
          <c:idx val="0"/>
          <c:order val="0"/>
          <c:tx>
            <c:strRef>
              <c:f>[percentage.xlsx]Sheet1!$A$2</c:f>
              <c:strCache>
                <c:ptCount val="1"/>
                <c:pt idx="0">
                  <c:v>Unstructered Loop, Coil</c:v>
                </c:pt>
              </c:strCache>
            </c:strRef>
          </c:tx>
          <c:spPr>
            <a:solidFill>
              <a:srgbClr val="1443F0"/>
            </a:solidFill>
            <a:ln>
              <a:noFill/>
            </a:ln>
            <a:effectLst>
              <a:outerShdw blurRad="57150" dist="19050" dir="5400000" algn="ctr" rotWithShape="0">
                <a:srgbClr val="000000">
                  <a:alpha val="63000"/>
                </a:srgbClr>
              </a:outerShdw>
            </a:effectLst>
            <a:sp3d/>
          </c:spPr>
          <c:invertIfNegative val="0"/>
          <c:cat>
            <c:strRef>
              <c:f>[percentage.xlsx]Sheet1!$B$1:$G$1</c:f>
              <c:strCache>
                <c:ptCount val="6"/>
                <c:pt idx="0">
                  <c:v>1AUK</c:v>
                </c:pt>
                <c:pt idx="1">
                  <c:v>T274M</c:v>
                </c:pt>
                <c:pt idx="2">
                  <c:v>R311Q</c:v>
                </c:pt>
                <c:pt idx="3">
                  <c:v>R370W</c:v>
                </c:pt>
                <c:pt idx="4">
                  <c:v>R390W</c:v>
                </c:pt>
                <c:pt idx="5">
                  <c:v>C489G</c:v>
                </c:pt>
              </c:strCache>
            </c:strRef>
          </c:cat>
          <c:val>
            <c:numRef>
              <c:f>[percentage.xlsx]Sheet1!$B$2:$G$2</c:f>
              <c:numCache>
                <c:formatCode>0%</c:formatCode>
                <c:ptCount val="6"/>
                <c:pt idx="0">
                  <c:v>0.52</c:v>
                </c:pt>
                <c:pt idx="1">
                  <c:v>0.53</c:v>
                </c:pt>
                <c:pt idx="2">
                  <c:v>0.53</c:v>
                </c:pt>
                <c:pt idx="3">
                  <c:v>0.53</c:v>
                </c:pt>
                <c:pt idx="4">
                  <c:v>0.51</c:v>
                </c:pt>
                <c:pt idx="5">
                  <c:v>0.51</c:v>
                </c:pt>
              </c:numCache>
            </c:numRef>
          </c:val>
          <c:extLst>
            <c:ext xmlns:c16="http://schemas.microsoft.com/office/drawing/2014/chart" uri="{C3380CC4-5D6E-409C-BE32-E72D297353CC}">
              <c16:uniqueId val="{00000000-66A3-444A-B5B6-C21239DB3093}"/>
            </c:ext>
          </c:extLst>
        </c:ser>
        <c:ser>
          <c:idx val="1"/>
          <c:order val="1"/>
          <c:tx>
            <c:strRef>
              <c:f>[percentage.xlsx]Sheet1!$A$3</c:f>
              <c:strCache>
                <c:ptCount val="1"/>
                <c:pt idx="0">
                  <c:v>Beta Bridges</c:v>
                </c:pt>
              </c:strCache>
            </c:strRef>
          </c:tx>
          <c:spPr>
            <a:solidFill>
              <a:srgbClr val="92D050"/>
            </a:solidFill>
            <a:ln>
              <a:noFill/>
            </a:ln>
            <a:effectLst>
              <a:outerShdw blurRad="57150" dist="19050" dir="5400000" algn="ctr" rotWithShape="0">
                <a:srgbClr val="000000">
                  <a:alpha val="63000"/>
                </a:srgbClr>
              </a:outerShdw>
            </a:effectLst>
            <a:sp3d/>
          </c:spPr>
          <c:invertIfNegative val="0"/>
          <c:cat>
            <c:strRef>
              <c:f>[percentage.xlsx]Sheet1!$B$1:$G$1</c:f>
              <c:strCache>
                <c:ptCount val="6"/>
                <c:pt idx="0">
                  <c:v>1AUK</c:v>
                </c:pt>
                <c:pt idx="1">
                  <c:v>T274M</c:v>
                </c:pt>
                <c:pt idx="2">
                  <c:v>R311Q</c:v>
                </c:pt>
                <c:pt idx="3">
                  <c:v>R370W</c:v>
                </c:pt>
                <c:pt idx="4">
                  <c:v>R390W</c:v>
                </c:pt>
                <c:pt idx="5">
                  <c:v>C489G</c:v>
                </c:pt>
              </c:strCache>
            </c:strRef>
          </c:cat>
          <c:val>
            <c:numRef>
              <c:f>[percentage.xlsx]Sheet1!$B$3:$G$3</c:f>
              <c:numCache>
                <c:formatCode>0%</c:formatCode>
                <c:ptCount val="6"/>
                <c:pt idx="0">
                  <c:v>0.18</c:v>
                </c:pt>
                <c:pt idx="1">
                  <c:v>0.18</c:v>
                </c:pt>
                <c:pt idx="2">
                  <c:v>0.18</c:v>
                </c:pt>
                <c:pt idx="3">
                  <c:v>0.18</c:v>
                </c:pt>
                <c:pt idx="4">
                  <c:v>0.19</c:v>
                </c:pt>
                <c:pt idx="5">
                  <c:v>0.2</c:v>
                </c:pt>
              </c:numCache>
            </c:numRef>
          </c:val>
          <c:extLst>
            <c:ext xmlns:c16="http://schemas.microsoft.com/office/drawing/2014/chart" uri="{C3380CC4-5D6E-409C-BE32-E72D297353CC}">
              <c16:uniqueId val="{00000001-66A3-444A-B5B6-C21239DB3093}"/>
            </c:ext>
          </c:extLst>
        </c:ser>
        <c:ser>
          <c:idx val="2"/>
          <c:order val="2"/>
          <c:tx>
            <c:strRef>
              <c:f>[percentage.xlsx]Sheet1!$A$4</c:f>
              <c:strCache>
                <c:ptCount val="1"/>
                <c:pt idx="0">
                  <c:v>Alpha Helix Turn</c:v>
                </c:pt>
              </c:strCache>
            </c:strRef>
          </c:tx>
          <c:spPr>
            <a:solidFill>
              <a:srgbClr val="FF0000"/>
            </a:solidFill>
            <a:ln>
              <a:noFill/>
            </a:ln>
            <a:effectLst>
              <a:outerShdw blurRad="57150" dist="19050" dir="5400000" algn="ctr" rotWithShape="0">
                <a:srgbClr val="000000">
                  <a:alpha val="63000"/>
                </a:srgbClr>
              </a:outerShdw>
            </a:effectLst>
            <a:sp3d/>
          </c:spPr>
          <c:invertIfNegative val="0"/>
          <c:cat>
            <c:strRef>
              <c:f>[percentage.xlsx]Sheet1!$B$1:$G$1</c:f>
              <c:strCache>
                <c:ptCount val="6"/>
                <c:pt idx="0">
                  <c:v>1AUK</c:v>
                </c:pt>
                <c:pt idx="1">
                  <c:v>T274M</c:v>
                </c:pt>
                <c:pt idx="2">
                  <c:v>R311Q</c:v>
                </c:pt>
                <c:pt idx="3">
                  <c:v>R370W</c:v>
                </c:pt>
                <c:pt idx="4">
                  <c:v>R390W</c:v>
                </c:pt>
                <c:pt idx="5">
                  <c:v>C489G</c:v>
                </c:pt>
              </c:strCache>
            </c:strRef>
          </c:cat>
          <c:val>
            <c:numRef>
              <c:f>[percentage.xlsx]Sheet1!$B$4:$G$4</c:f>
              <c:numCache>
                <c:formatCode>0%</c:formatCode>
                <c:ptCount val="6"/>
                <c:pt idx="0">
                  <c:v>0.3</c:v>
                </c:pt>
                <c:pt idx="1">
                  <c:v>0.28999999999999998</c:v>
                </c:pt>
                <c:pt idx="2">
                  <c:v>0.28999999999999998</c:v>
                </c:pt>
                <c:pt idx="3">
                  <c:v>0.28999999999999998</c:v>
                </c:pt>
                <c:pt idx="4">
                  <c:v>0.3</c:v>
                </c:pt>
                <c:pt idx="5">
                  <c:v>0.28999999999999998</c:v>
                </c:pt>
              </c:numCache>
            </c:numRef>
          </c:val>
          <c:extLst>
            <c:ext xmlns:c16="http://schemas.microsoft.com/office/drawing/2014/chart" uri="{C3380CC4-5D6E-409C-BE32-E72D297353CC}">
              <c16:uniqueId val="{00000002-66A3-444A-B5B6-C21239DB3093}"/>
            </c:ext>
          </c:extLst>
        </c:ser>
        <c:dLbls>
          <c:showLegendKey val="0"/>
          <c:showVal val="0"/>
          <c:showCatName val="0"/>
          <c:showSerName val="0"/>
          <c:showPercent val="0"/>
          <c:showBubbleSize val="0"/>
        </c:dLbls>
        <c:gapWidth val="150"/>
        <c:shape val="box"/>
        <c:axId val="874786704"/>
        <c:axId val="874783824"/>
        <c:axId val="0"/>
      </c:bar3DChart>
      <c:catAx>
        <c:axId val="87478670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lt1">
                    <a:lumMod val="85000"/>
                  </a:schemeClr>
                </a:solidFill>
                <a:latin typeface="+mn-lt"/>
                <a:ea typeface="+mn-ea"/>
                <a:cs typeface="+mn-cs"/>
              </a:defRPr>
            </a:pPr>
            <a:endParaRPr lang="en-US"/>
          </a:p>
        </c:txPr>
        <c:crossAx val="874783824"/>
        <c:crosses val="autoZero"/>
        <c:auto val="1"/>
        <c:lblAlgn val="ctr"/>
        <c:lblOffset val="100"/>
        <c:noMultiLvlLbl val="0"/>
      </c:catAx>
      <c:valAx>
        <c:axId val="874783824"/>
        <c:scaling>
          <c:orientation val="minMax"/>
        </c:scaling>
        <c:delete val="0"/>
        <c:axPos val="b"/>
        <c:majorGridlines>
          <c:spPr>
            <a:ln w="9525" cap="flat" cmpd="sng" algn="ctr">
              <a:solidFill>
                <a:schemeClr val="dk1">
                  <a:lumMod val="50000"/>
                  <a:lumOff val="5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00" b="1" i="0" u="none" strike="noStrike" kern="1200" baseline="0">
                <a:solidFill>
                  <a:schemeClr val="lt1">
                    <a:lumMod val="85000"/>
                  </a:schemeClr>
                </a:solidFill>
                <a:latin typeface="+mn-lt"/>
                <a:ea typeface="+mn-ea"/>
                <a:cs typeface="+mn-cs"/>
              </a:defRPr>
            </a:pPr>
            <a:endParaRPr lang="en-US"/>
          </a:p>
        </c:txPr>
        <c:crossAx val="8747867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0FAD53-99F6-471B-B274-FC52945B7406}" type="doc">
      <dgm:prSet loTypeId="urn:microsoft.com/office/officeart/2005/8/layout/process1" loCatId="process" qsTypeId="urn:microsoft.com/office/officeart/2005/8/quickstyle/simple1" qsCatId="simple" csTypeId="urn:microsoft.com/office/officeart/2005/8/colors/accent1_2" csCatId="accent1" phldr="1"/>
      <dgm:spPr/>
    </dgm:pt>
    <dgm:pt modelId="{FBFABE2F-0D4C-4CCA-935C-A80271BC0F5B}">
      <dgm:prSet phldrT="[Text]"/>
      <dgm:spPr/>
      <dgm:t>
        <a:bodyPr/>
        <a:lstStyle/>
        <a:p>
          <a:r>
            <a:rPr lang="en-CA" dirty="0"/>
            <a:t>Extraction of deleterious SAP’s only for modelling and mutating using </a:t>
          </a:r>
          <a:r>
            <a:rPr lang="en-CA" dirty="0" err="1"/>
            <a:t>SwissPDB</a:t>
          </a:r>
          <a:endParaRPr lang="en-GB" dirty="0"/>
        </a:p>
      </dgm:t>
    </dgm:pt>
    <dgm:pt modelId="{C79CB22A-8002-4E34-B41A-C9B5D71BB250}" type="parTrans" cxnId="{3CD76364-36AF-48CB-B593-FD34CB059C0E}">
      <dgm:prSet/>
      <dgm:spPr/>
      <dgm:t>
        <a:bodyPr/>
        <a:lstStyle/>
        <a:p>
          <a:endParaRPr lang="en-GB"/>
        </a:p>
      </dgm:t>
    </dgm:pt>
    <dgm:pt modelId="{EE08B82B-E77A-46D8-9D27-7B23117B007F}" type="sibTrans" cxnId="{3CD76364-36AF-48CB-B593-FD34CB059C0E}">
      <dgm:prSet/>
      <dgm:spPr/>
      <dgm:t>
        <a:bodyPr/>
        <a:lstStyle/>
        <a:p>
          <a:endParaRPr lang="en-GB"/>
        </a:p>
      </dgm:t>
    </dgm:pt>
    <dgm:pt modelId="{9DBB55F5-D03F-4603-88C1-628B22B9D685}">
      <dgm:prSet phldrT="[Text]"/>
      <dgm:spPr/>
      <dgm:t>
        <a:bodyPr/>
        <a:lstStyle/>
        <a:p>
          <a:r>
            <a:rPr lang="en-CA" dirty="0"/>
            <a:t>Mutated and native model goes through energy minimization process using YASARA</a:t>
          </a:r>
          <a:endParaRPr lang="en-GB" dirty="0"/>
        </a:p>
      </dgm:t>
    </dgm:pt>
    <dgm:pt modelId="{40ABE431-E114-427A-82ED-414C2D942C29}" type="parTrans" cxnId="{92BE36A1-49B1-4C5D-81AD-490C46FD4F47}">
      <dgm:prSet/>
      <dgm:spPr/>
      <dgm:t>
        <a:bodyPr/>
        <a:lstStyle/>
        <a:p>
          <a:endParaRPr lang="en-GB"/>
        </a:p>
      </dgm:t>
    </dgm:pt>
    <dgm:pt modelId="{C91E61B5-E485-494D-A697-751688FA6A26}" type="sibTrans" cxnId="{92BE36A1-49B1-4C5D-81AD-490C46FD4F47}">
      <dgm:prSet/>
      <dgm:spPr/>
      <dgm:t>
        <a:bodyPr/>
        <a:lstStyle/>
        <a:p>
          <a:endParaRPr lang="en-GB"/>
        </a:p>
      </dgm:t>
    </dgm:pt>
    <dgm:pt modelId="{B12E002D-8921-46C9-8AA2-5BFD4438D0AF}">
      <dgm:prSet phldrT="[Text]"/>
      <dgm:spPr/>
      <dgm:t>
        <a:bodyPr/>
        <a:lstStyle/>
        <a:p>
          <a:r>
            <a:rPr lang="en-CA" dirty="0"/>
            <a:t>Single model analysis for native and mutant is obtained</a:t>
          </a:r>
          <a:endParaRPr lang="en-GB" dirty="0"/>
        </a:p>
      </dgm:t>
    </dgm:pt>
    <dgm:pt modelId="{6E01B9C3-1B68-4BF3-B57A-F15766643825}" type="parTrans" cxnId="{746E9BD1-9F19-42C3-926E-72A67AD30092}">
      <dgm:prSet/>
      <dgm:spPr/>
      <dgm:t>
        <a:bodyPr/>
        <a:lstStyle/>
        <a:p>
          <a:endParaRPr lang="en-GB"/>
        </a:p>
      </dgm:t>
    </dgm:pt>
    <dgm:pt modelId="{B9ED79CF-7306-4638-AC9F-962336A567AD}" type="sibTrans" cxnId="{746E9BD1-9F19-42C3-926E-72A67AD30092}">
      <dgm:prSet/>
      <dgm:spPr/>
      <dgm:t>
        <a:bodyPr/>
        <a:lstStyle/>
        <a:p>
          <a:endParaRPr lang="en-GB"/>
        </a:p>
      </dgm:t>
    </dgm:pt>
    <dgm:pt modelId="{77CA6DAE-67B1-4290-8147-899C46FFBB57}" type="pres">
      <dgm:prSet presAssocID="{860FAD53-99F6-471B-B274-FC52945B7406}" presName="Name0" presStyleCnt="0">
        <dgm:presLayoutVars>
          <dgm:dir val="rev"/>
          <dgm:resizeHandles val="exact"/>
        </dgm:presLayoutVars>
      </dgm:prSet>
      <dgm:spPr/>
    </dgm:pt>
    <dgm:pt modelId="{72A27D49-66E3-497B-AD8A-C88EA64D8DEF}" type="pres">
      <dgm:prSet presAssocID="{FBFABE2F-0D4C-4CCA-935C-A80271BC0F5B}" presName="node" presStyleLbl="node1" presStyleIdx="0" presStyleCnt="3">
        <dgm:presLayoutVars>
          <dgm:bulletEnabled val="1"/>
        </dgm:presLayoutVars>
      </dgm:prSet>
      <dgm:spPr/>
    </dgm:pt>
    <dgm:pt modelId="{E341C5E0-FFEB-4884-937E-4820F1A7FE34}" type="pres">
      <dgm:prSet presAssocID="{EE08B82B-E77A-46D8-9D27-7B23117B007F}" presName="sibTrans" presStyleLbl="sibTrans2D1" presStyleIdx="0" presStyleCnt="2"/>
      <dgm:spPr/>
    </dgm:pt>
    <dgm:pt modelId="{0B73545A-FADA-49D6-BAE9-455F2CF5847C}" type="pres">
      <dgm:prSet presAssocID="{EE08B82B-E77A-46D8-9D27-7B23117B007F}" presName="connectorText" presStyleLbl="sibTrans2D1" presStyleIdx="0" presStyleCnt="2"/>
      <dgm:spPr/>
    </dgm:pt>
    <dgm:pt modelId="{B720F803-D852-4AC3-B721-7CF3AC626120}" type="pres">
      <dgm:prSet presAssocID="{9DBB55F5-D03F-4603-88C1-628B22B9D685}" presName="node" presStyleLbl="node1" presStyleIdx="1" presStyleCnt="3">
        <dgm:presLayoutVars>
          <dgm:bulletEnabled val="1"/>
        </dgm:presLayoutVars>
      </dgm:prSet>
      <dgm:spPr/>
    </dgm:pt>
    <dgm:pt modelId="{34E1B187-2968-4B9F-9C11-00BF2F28F551}" type="pres">
      <dgm:prSet presAssocID="{C91E61B5-E485-494D-A697-751688FA6A26}" presName="sibTrans" presStyleLbl="sibTrans2D1" presStyleIdx="1" presStyleCnt="2"/>
      <dgm:spPr/>
    </dgm:pt>
    <dgm:pt modelId="{116EF5E2-46AC-4EF4-A77F-1D3571D0193F}" type="pres">
      <dgm:prSet presAssocID="{C91E61B5-E485-494D-A697-751688FA6A26}" presName="connectorText" presStyleLbl="sibTrans2D1" presStyleIdx="1" presStyleCnt="2"/>
      <dgm:spPr/>
    </dgm:pt>
    <dgm:pt modelId="{7C2200E8-1DCF-454B-AF03-2AB2F1A37C84}" type="pres">
      <dgm:prSet presAssocID="{B12E002D-8921-46C9-8AA2-5BFD4438D0AF}" presName="node" presStyleLbl="node1" presStyleIdx="2" presStyleCnt="3">
        <dgm:presLayoutVars>
          <dgm:bulletEnabled val="1"/>
        </dgm:presLayoutVars>
      </dgm:prSet>
      <dgm:spPr/>
    </dgm:pt>
  </dgm:ptLst>
  <dgm:cxnLst>
    <dgm:cxn modelId="{AEAA8604-BEAB-4050-80FA-5279A4D08110}" type="presOf" srcId="{860FAD53-99F6-471B-B274-FC52945B7406}" destId="{77CA6DAE-67B1-4290-8147-899C46FFBB57}" srcOrd="0" destOrd="0" presId="urn:microsoft.com/office/officeart/2005/8/layout/process1"/>
    <dgm:cxn modelId="{BF74E304-0365-45BB-A012-87A016327DAE}" type="presOf" srcId="{C91E61B5-E485-494D-A697-751688FA6A26}" destId="{116EF5E2-46AC-4EF4-A77F-1D3571D0193F}" srcOrd="1" destOrd="0" presId="urn:microsoft.com/office/officeart/2005/8/layout/process1"/>
    <dgm:cxn modelId="{70CC853D-1AFF-41F9-AAC4-77A8B5B445D8}" type="presOf" srcId="{C91E61B5-E485-494D-A697-751688FA6A26}" destId="{34E1B187-2968-4B9F-9C11-00BF2F28F551}" srcOrd="0" destOrd="0" presId="urn:microsoft.com/office/officeart/2005/8/layout/process1"/>
    <dgm:cxn modelId="{3CD76364-36AF-48CB-B593-FD34CB059C0E}" srcId="{860FAD53-99F6-471B-B274-FC52945B7406}" destId="{FBFABE2F-0D4C-4CCA-935C-A80271BC0F5B}" srcOrd="0" destOrd="0" parTransId="{C79CB22A-8002-4E34-B41A-C9B5D71BB250}" sibTransId="{EE08B82B-E77A-46D8-9D27-7B23117B007F}"/>
    <dgm:cxn modelId="{96C1CF77-9E30-41C4-8278-0814945B6116}" type="presOf" srcId="{EE08B82B-E77A-46D8-9D27-7B23117B007F}" destId="{E341C5E0-FFEB-4884-937E-4820F1A7FE34}" srcOrd="0" destOrd="0" presId="urn:microsoft.com/office/officeart/2005/8/layout/process1"/>
    <dgm:cxn modelId="{3AFC6388-FE1D-4B9A-90D8-2DC3844683D8}" type="presOf" srcId="{B12E002D-8921-46C9-8AA2-5BFD4438D0AF}" destId="{7C2200E8-1DCF-454B-AF03-2AB2F1A37C84}" srcOrd="0" destOrd="0" presId="urn:microsoft.com/office/officeart/2005/8/layout/process1"/>
    <dgm:cxn modelId="{5BFE428A-042B-4215-905D-73FCB92FA37C}" type="presOf" srcId="{9DBB55F5-D03F-4603-88C1-628B22B9D685}" destId="{B720F803-D852-4AC3-B721-7CF3AC626120}" srcOrd="0" destOrd="0" presId="urn:microsoft.com/office/officeart/2005/8/layout/process1"/>
    <dgm:cxn modelId="{92BE36A1-49B1-4C5D-81AD-490C46FD4F47}" srcId="{860FAD53-99F6-471B-B274-FC52945B7406}" destId="{9DBB55F5-D03F-4603-88C1-628B22B9D685}" srcOrd="1" destOrd="0" parTransId="{40ABE431-E114-427A-82ED-414C2D942C29}" sibTransId="{C91E61B5-E485-494D-A697-751688FA6A26}"/>
    <dgm:cxn modelId="{746E9BD1-9F19-42C3-926E-72A67AD30092}" srcId="{860FAD53-99F6-471B-B274-FC52945B7406}" destId="{B12E002D-8921-46C9-8AA2-5BFD4438D0AF}" srcOrd="2" destOrd="0" parTransId="{6E01B9C3-1B68-4BF3-B57A-F15766643825}" sibTransId="{B9ED79CF-7306-4638-AC9F-962336A567AD}"/>
    <dgm:cxn modelId="{74B253EA-F34E-4413-9365-FDB60BECE73B}" type="presOf" srcId="{EE08B82B-E77A-46D8-9D27-7B23117B007F}" destId="{0B73545A-FADA-49D6-BAE9-455F2CF5847C}" srcOrd="1" destOrd="0" presId="urn:microsoft.com/office/officeart/2005/8/layout/process1"/>
    <dgm:cxn modelId="{8BDA95F7-7CD7-4F58-9421-79A64698A6A2}" type="presOf" srcId="{FBFABE2F-0D4C-4CCA-935C-A80271BC0F5B}" destId="{72A27D49-66E3-497B-AD8A-C88EA64D8DEF}" srcOrd="0" destOrd="0" presId="urn:microsoft.com/office/officeart/2005/8/layout/process1"/>
    <dgm:cxn modelId="{FFF26B68-8909-4C32-BAC8-6E8BF4727376}" type="presParOf" srcId="{77CA6DAE-67B1-4290-8147-899C46FFBB57}" destId="{72A27D49-66E3-497B-AD8A-C88EA64D8DEF}" srcOrd="0" destOrd="0" presId="urn:microsoft.com/office/officeart/2005/8/layout/process1"/>
    <dgm:cxn modelId="{4BB64C0B-BF30-4957-8C11-E2E6DFEBF9F5}" type="presParOf" srcId="{77CA6DAE-67B1-4290-8147-899C46FFBB57}" destId="{E341C5E0-FFEB-4884-937E-4820F1A7FE34}" srcOrd="1" destOrd="0" presId="urn:microsoft.com/office/officeart/2005/8/layout/process1"/>
    <dgm:cxn modelId="{A147DC1B-D494-44A1-9970-3211A2ACC157}" type="presParOf" srcId="{E341C5E0-FFEB-4884-937E-4820F1A7FE34}" destId="{0B73545A-FADA-49D6-BAE9-455F2CF5847C}" srcOrd="0" destOrd="0" presId="urn:microsoft.com/office/officeart/2005/8/layout/process1"/>
    <dgm:cxn modelId="{AA37ED87-795C-4BDA-A0CA-FB739F61D298}" type="presParOf" srcId="{77CA6DAE-67B1-4290-8147-899C46FFBB57}" destId="{B720F803-D852-4AC3-B721-7CF3AC626120}" srcOrd="2" destOrd="0" presId="urn:microsoft.com/office/officeart/2005/8/layout/process1"/>
    <dgm:cxn modelId="{4651C167-CA63-4EA9-B17E-BFE6F250AE71}" type="presParOf" srcId="{77CA6DAE-67B1-4290-8147-899C46FFBB57}" destId="{34E1B187-2968-4B9F-9C11-00BF2F28F551}" srcOrd="3" destOrd="0" presId="urn:microsoft.com/office/officeart/2005/8/layout/process1"/>
    <dgm:cxn modelId="{E1C2B8E7-FDC4-41F6-B985-37EFB1A82C73}" type="presParOf" srcId="{34E1B187-2968-4B9F-9C11-00BF2F28F551}" destId="{116EF5E2-46AC-4EF4-A77F-1D3571D0193F}" srcOrd="0" destOrd="0" presId="urn:microsoft.com/office/officeart/2005/8/layout/process1"/>
    <dgm:cxn modelId="{20C500E7-59DD-488F-831E-0BB110617F03}" type="presParOf" srcId="{77CA6DAE-67B1-4290-8147-899C46FFBB57}" destId="{7C2200E8-1DCF-454B-AF03-2AB2F1A37C84}"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0FAD53-99F6-471B-B274-FC52945B7406}" type="doc">
      <dgm:prSet loTypeId="urn:microsoft.com/office/officeart/2005/8/layout/process1" loCatId="process" qsTypeId="urn:microsoft.com/office/officeart/2005/8/quickstyle/simple1" qsCatId="simple" csTypeId="urn:microsoft.com/office/officeart/2005/8/colors/accent1_2" csCatId="accent1" phldr="1"/>
      <dgm:spPr/>
    </dgm:pt>
    <dgm:pt modelId="{FBFABE2F-0D4C-4CCA-935C-A80271BC0F5B}">
      <dgm:prSet phldrT="[Text]"/>
      <dgm:spPr/>
      <dgm:t>
        <a:bodyPr/>
        <a:lstStyle/>
        <a:p>
          <a:r>
            <a:rPr lang="en-CA" dirty="0"/>
            <a:t>Identification of gene target</a:t>
          </a:r>
          <a:endParaRPr lang="en-GB" dirty="0"/>
        </a:p>
      </dgm:t>
    </dgm:pt>
    <dgm:pt modelId="{C79CB22A-8002-4E34-B41A-C9B5D71BB250}" type="parTrans" cxnId="{3CD76364-36AF-48CB-B593-FD34CB059C0E}">
      <dgm:prSet/>
      <dgm:spPr/>
      <dgm:t>
        <a:bodyPr/>
        <a:lstStyle/>
        <a:p>
          <a:endParaRPr lang="en-GB"/>
        </a:p>
      </dgm:t>
    </dgm:pt>
    <dgm:pt modelId="{EE08B82B-E77A-46D8-9D27-7B23117B007F}" type="sibTrans" cxnId="{3CD76364-36AF-48CB-B593-FD34CB059C0E}">
      <dgm:prSet/>
      <dgm:spPr/>
      <dgm:t>
        <a:bodyPr/>
        <a:lstStyle/>
        <a:p>
          <a:endParaRPr lang="en-GB"/>
        </a:p>
      </dgm:t>
    </dgm:pt>
    <dgm:pt modelId="{9DBB55F5-D03F-4603-88C1-628B22B9D685}">
      <dgm:prSet phldrT="[Text]"/>
      <dgm:spPr/>
      <dgm:t>
        <a:bodyPr/>
        <a:lstStyle/>
        <a:p>
          <a:r>
            <a:rPr lang="en-IN" dirty="0">
              <a:solidFill>
                <a:schemeClr val="bg1"/>
              </a:solidFill>
              <a:latin typeface="+mn-lt"/>
              <a:cs typeface="Times New Roman" pitchFamily="18" charset="0"/>
            </a:rPr>
            <a:t>Retrieval of SAP sequences from various data sources</a:t>
          </a:r>
          <a:endParaRPr lang="en-GB" dirty="0">
            <a:solidFill>
              <a:schemeClr val="bg1"/>
            </a:solidFill>
          </a:endParaRPr>
        </a:p>
      </dgm:t>
    </dgm:pt>
    <dgm:pt modelId="{40ABE431-E114-427A-82ED-414C2D942C29}" type="parTrans" cxnId="{92BE36A1-49B1-4C5D-81AD-490C46FD4F47}">
      <dgm:prSet/>
      <dgm:spPr/>
      <dgm:t>
        <a:bodyPr/>
        <a:lstStyle/>
        <a:p>
          <a:endParaRPr lang="en-GB"/>
        </a:p>
      </dgm:t>
    </dgm:pt>
    <dgm:pt modelId="{C91E61B5-E485-494D-A697-751688FA6A26}" type="sibTrans" cxnId="{92BE36A1-49B1-4C5D-81AD-490C46FD4F47}">
      <dgm:prSet/>
      <dgm:spPr/>
      <dgm:t>
        <a:bodyPr/>
        <a:lstStyle/>
        <a:p>
          <a:endParaRPr lang="en-GB"/>
        </a:p>
      </dgm:t>
    </dgm:pt>
    <dgm:pt modelId="{B12E002D-8921-46C9-8AA2-5BFD4438D0AF}">
      <dgm:prSet phldrT="[Text]"/>
      <dgm:spPr/>
      <dgm:t>
        <a:bodyPr/>
        <a:lstStyle/>
        <a:p>
          <a:r>
            <a:rPr lang="en-IN" dirty="0">
              <a:solidFill>
                <a:schemeClr val="bg1"/>
              </a:solidFill>
              <a:latin typeface="+mn-lt"/>
              <a:cs typeface="Times New Roman" pitchFamily="18" charset="0"/>
            </a:rPr>
            <a:t>Retrieved dataset  is validated and screened for identifying deleterious SAP’s using </a:t>
          </a:r>
          <a:r>
            <a:rPr lang="en-IN" dirty="0" err="1">
              <a:solidFill>
                <a:schemeClr val="bg1"/>
              </a:solidFill>
              <a:latin typeface="+mn-lt"/>
              <a:cs typeface="Times New Roman" pitchFamily="18" charset="0"/>
            </a:rPr>
            <a:t>SNPs&amp;GO</a:t>
          </a:r>
          <a:r>
            <a:rPr lang="en-IN" dirty="0">
              <a:solidFill>
                <a:schemeClr val="bg1"/>
              </a:solidFill>
              <a:latin typeface="+mn-lt"/>
              <a:cs typeface="Times New Roman" pitchFamily="18" charset="0"/>
            </a:rPr>
            <a:t> </a:t>
          </a:r>
          <a:endParaRPr lang="en-GB" dirty="0">
            <a:solidFill>
              <a:schemeClr val="bg1"/>
            </a:solidFill>
          </a:endParaRPr>
        </a:p>
      </dgm:t>
    </dgm:pt>
    <dgm:pt modelId="{6E01B9C3-1B68-4BF3-B57A-F15766643825}" type="parTrans" cxnId="{746E9BD1-9F19-42C3-926E-72A67AD30092}">
      <dgm:prSet/>
      <dgm:spPr/>
      <dgm:t>
        <a:bodyPr/>
        <a:lstStyle/>
        <a:p>
          <a:endParaRPr lang="en-GB"/>
        </a:p>
      </dgm:t>
    </dgm:pt>
    <dgm:pt modelId="{B9ED79CF-7306-4638-AC9F-962336A567AD}" type="sibTrans" cxnId="{746E9BD1-9F19-42C3-926E-72A67AD30092}">
      <dgm:prSet/>
      <dgm:spPr/>
      <dgm:t>
        <a:bodyPr/>
        <a:lstStyle/>
        <a:p>
          <a:endParaRPr lang="en-GB"/>
        </a:p>
      </dgm:t>
    </dgm:pt>
    <dgm:pt modelId="{77CA6DAE-67B1-4290-8147-899C46FFBB57}" type="pres">
      <dgm:prSet presAssocID="{860FAD53-99F6-471B-B274-FC52945B7406}" presName="Name0" presStyleCnt="0">
        <dgm:presLayoutVars>
          <dgm:dir/>
          <dgm:resizeHandles val="exact"/>
        </dgm:presLayoutVars>
      </dgm:prSet>
      <dgm:spPr/>
    </dgm:pt>
    <dgm:pt modelId="{72A27D49-66E3-497B-AD8A-C88EA64D8DEF}" type="pres">
      <dgm:prSet presAssocID="{FBFABE2F-0D4C-4CCA-935C-A80271BC0F5B}" presName="node" presStyleLbl="node1" presStyleIdx="0" presStyleCnt="3">
        <dgm:presLayoutVars>
          <dgm:bulletEnabled val="1"/>
        </dgm:presLayoutVars>
      </dgm:prSet>
      <dgm:spPr/>
    </dgm:pt>
    <dgm:pt modelId="{E341C5E0-FFEB-4884-937E-4820F1A7FE34}" type="pres">
      <dgm:prSet presAssocID="{EE08B82B-E77A-46D8-9D27-7B23117B007F}" presName="sibTrans" presStyleLbl="sibTrans2D1" presStyleIdx="0" presStyleCnt="2"/>
      <dgm:spPr/>
    </dgm:pt>
    <dgm:pt modelId="{0B73545A-FADA-49D6-BAE9-455F2CF5847C}" type="pres">
      <dgm:prSet presAssocID="{EE08B82B-E77A-46D8-9D27-7B23117B007F}" presName="connectorText" presStyleLbl="sibTrans2D1" presStyleIdx="0" presStyleCnt="2"/>
      <dgm:spPr/>
    </dgm:pt>
    <dgm:pt modelId="{B720F803-D852-4AC3-B721-7CF3AC626120}" type="pres">
      <dgm:prSet presAssocID="{9DBB55F5-D03F-4603-88C1-628B22B9D685}" presName="node" presStyleLbl="node1" presStyleIdx="1" presStyleCnt="3">
        <dgm:presLayoutVars>
          <dgm:bulletEnabled val="1"/>
        </dgm:presLayoutVars>
      </dgm:prSet>
      <dgm:spPr/>
    </dgm:pt>
    <dgm:pt modelId="{34E1B187-2968-4B9F-9C11-00BF2F28F551}" type="pres">
      <dgm:prSet presAssocID="{C91E61B5-E485-494D-A697-751688FA6A26}" presName="sibTrans" presStyleLbl="sibTrans2D1" presStyleIdx="1" presStyleCnt="2"/>
      <dgm:spPr/>
    </dgm:pt>
    <dgm:pt modelId="{116EF5E2-46AC-4EF4-A77F-1D3571D0193F}" type="pres">
      <dgm:prSet presAssocID="{C91E61B5-E485-494D-A697-751688FA6A26}" presName="connectorText" presStyleLbl="sibTrans2D1" presStyleIdx="1" presStyleCnt="2"/>
      <dgm:spPr/>
    </dgm:pt>
    <dgm:pt modelId="{7C2200E8-1DCF-454B-AF03-2AB2F1A37C84}" type="pres">
      <dgm:prSet presAssocID="{B12E002D-8921-46C9-8AA2-5BFD4438D0AF}" presName="node" presStyleLbl="node1" presStyleIdx="2" presStyleCnt="3">
        <dgm:presLayoutVars>
          <dgm:bulletEnabled val="1"/>
        </dgm:presLayoutVars>
      </dgm:prSet>
      <dgm:spPr/>
    </dgm:pt>
  </dgm:ptLst>
  <dgm:cxnLst>
    <dgm:cxn modelId="{AEAA8604-BEAB-4050-80FA-5279A4D08110}" type="presOf" srcId="{860FAD53-99F6-471B-B274-FC52945B7406}" destId="{77CA6DAE-67B1-4290-8147-899C46FFBB57}" srcOrd="0" destOrd="0" presId="urn:microsoft.com/office/officeart/2005/8/layout/process1"/>
    <dgm:cxn modelId="{BF74E304-0365-45BB-A012-87A016327DAE}" type="presOf" srcId="{C91E61B5-E485-494D-A697-751688FA6A26}" destId="{116EF5E2-46AC-4EF4-A77F-1D3571D0193F}" srcOrd="1" destOrd="0" presId="urn:microsoft.com/office/officeart/2005/8/layout/process1"/>
    <dgm:cxn modelId="{70CC853D-1AFF-41F9-AAC4-77A8B5B445D8}" type="presOf" srcId="{C91E61B5-E485-494D-A697-751688FA6A26}" destId="{34E1B187-2968-4B9F-9C11-00BF2F28F551}" srcOrd="0" destOrd="0" presId="urn:microsoft.com/office/officeart/2005/8/layout/process1"/>
    <dgm:cxn modelId="{3CD76364-36AF-48CB-B593-FD34CB059C0E}" srcId="{860FAD53-99F6-471B-B274-FC52945B7406}" destId="{FBFABE2F-0D4C-4CCA-935C-A80271BC0F5B}" srcOrd="0" destOrd="0" parTransId="{C79CB22A-8002-4E34-B41A-C9B5D71BB250}" sibTransId="{EE08B82B-E77A-46D8-9D27-7B23117B007F}"/>
    <dgm:cxn modelId="{96C1CF77-9E30-41C4-8278-0814945B6116}" type="presOf" srcId="{EE08B82B-E77A-46D8-9D27-7B23117B007F}" destId="{E341C5E0-FFEB-4884-937E-4820F1A7FE34}" srcOrd="0" destOrd="0" presId="urn:microsoft.com/office/officeart/2005/8/layout/process1"/>
    <dgm:cxn modelId="{3AFC6388-FE1D-4B9A-90D8-2DC3844683D8}" type="presOf" srcId="{B12E002D-8921-46C9-8AA2-5BFD4438D0AF}" destId="{7C2200E8-1DCF-454B-AF03-2AB2F1A37C84}" srcOrd="0" destOrd="0" presId="urn:microsoft.com/office/officeart/2005/8/layout/process1"/>
    <dgm:cxn modelId="{5BFE428A-042B-4215-905D-73FCB92FA37C}" type="presOf" srcId="{9DBB55F5-D03F-4603-88C1-628B22B9D685}" destId="{B720F803-D852-4AC3-B721-7CF3AC626120}" srcOrd="0" destOrd="0" presId="urn:microsoft.com/office/officeart/2005/8/layout/process1"/>
    <dgm:cxn modelId="{92BE36A1-49B1-4C5D-81AD-490C46FD4F47}" srcId="{860FAD53-99F6-471B-B274-FC52945B7406}" destId="{9DBB55F5-D03F-4603-88C1-628B22B9D685}" srcOrd="1" destOrd="0" parTransId="{40ABE431-E114-427A-82ED-414C2D942C29}" sibTransId="{C91E61B5-E485-494D-A697-751688FA6A26}"/>
    <dgm:cxn modelId="{746E9BD1-9F19-42C3-926E-72A67AD30092}" srcId="{860FAD53-99F6-471B-B274-FC52945B7406}" destId="{B12E002D-8921-46C9-8AA2-5BFD4438D0AF}" srcOrd="2" destOrd="0" parTransId="{6E01B9C3-1B68-4BF3-B57A-F15766643825}" sibTransId="{B9ED79CF-7306-4638-AC9F-962336A567AD}"/>
    <dgm:cxn modelId="{74B253EA-F34E-4413-9365-FDB60BECE73B}" type="presOf" srcId="{EE08B82B-E77A-46D8-9D27-7B23117B007F}" destId="{0B73545A-FADA-49D6-BAE9-455F2CF5847C}" srcOrd="1" destOrd="0" presId="urn:microsoft.com/office/officeart/2005/8/layout/process1"/>
    <dgm:cxn modelId="{8BDA95F7-7CD7-4F58-9421-79A64698A6A2}" type="presOf" srcId="{FBFABE2F-0D4C-4CCA-935C-A80271BC0F5B}" destId="{72A27D49-66E3-497B-AD8A-C88EA64D8DEF}" srcOrd="0" destOrd="0" presId="urn:microsoft.com/office/officeart/2005/8/layout/process1"/>
    <dgm:cxn modelId="{FFF26B68-8909-4C32-BAC8-6E8BF4727376}" type="presParOf" srcId="{77CA6DAE-67B1-4290-8147-899C46FFBB57}" destId="{72A27D49-66E3-497B-AD8A-C88EA64D8DEF}" srcOrd="0" destOrd="0" presId="urn:microsoft.com/office/officeart/2005/8/layout/process1"/>
    <dgm:cxn modelId="{4BB64C0B-BF30-4957-8C11-E2E6DFEBF9F5}" type="presParOf" srcId="{77CA6DAE-67B1-4290-8147-899C46FFBB57}" destId="{E341C5E0-FFEB-4884-937E-4820F1A7FE34}" srcOrd="1" destOrd="0" presId="urn:microsoft.com/office/officeart/2005/8/layout/process1"/>
    <dgm:cxn modelId="{A147DC1B-D494-44A1-9970-3211A2ACC157}" type="presParOf" srcId="{E341C5E0-FFEB-4884-937E-4820F1A7FE34}" destId="{0B73545A-FADA-49D6-BAE9-455F2CF5847C}" srcOrd="0" destOrd="0" presId="urn:microsoft.com/office/officeart/2005/8/layout/process1"/>
    <dgm:cxn modelId="{AA37ED87-795C-4BDA-A0CA-FB739F61D298}" type="presParOf" srcId="{77CA6DAE-67B1-4290-8147-899C46FFBB57}" destId="{B720F803-D852-4AC3-B721-7CF3AC626120}" srcOrd="2" destOrd="0" presId="urn:microsoft.com/office/officeart/2005/8/layout/process1"/>
    <dgm:cxn modelId="{4651C167-CA63-4EA9-B17E-BFE6F250AE71}" type="presParOf" srcId="{77CA6DAE-67B1-4290-8147-899C46FFBB57}" destId="{34E1B187-2968-4B9F-9C11-00BF2F28F551}" srcOrd="3" destOrd="0" presId="urn:microsoft.com/office/officeart/2005/8/layout/process1"/>
    <dgm:cxn modelId="{E1C2B8E7-FDC4-41F6-B985-37EFB1A82C73}" type="presParOf" srcId="{34E1B187-2968-4B9F-9C11-00BF2F28F551}" destId="{116EF5E2-46AC-4EF4-A77F-1D3571D0193F}" srcOrd="0" destOrd="0" presId="urn:microsoft.com/office/officeart/2005/8/layout/process1"/>
    <dgm:cxn modelId="{20C500E7-59DD-488F-831E-0BB110617F03}" type="presParOf" srcId="{77CA6DAE-67B1-4290-8147-899C46FFBB57}" destId="{7C2200E8-1DCF-454B-AF03-2AB2F1A37C84}" srcOrd="4"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A27D49-66E3-497B-AD8A-C88EA64D8DEF}">
      <dsp:nvSpPr>
        <dsp:cNvPr id="0" name=""/>
        <dsp:cNvSpPr/>
      </dsp:nvSpPr>
      <dsp:spPr>
        <a:xfrm>
          <a:off x="6046931" y="0"/>
          <a:ext cx="2157040" cy="112394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dirty="0"/>
            <a:t>Extraction of deleterious SAP’s only for modelling and mutating using </a:t>
          </a:r>
          <a:r>
            <a:rPr lang="en-CA" sz="1400" kern="1200" dirty="0" err="1"/>
            <a:t>SwissPDB</a:t>
          </a:r>
          <a:endParaRPr lang="en-GB" sz="1400" kern="1200" dirty="0"/>
        </a:p>
      </dsp:txBody>
      <dsp:txXfrm>
        <a:off x="6079850" y="32919"/>
        <a:ext cx="2091202" cy="1058108"/>
      </dsp:txXfrm>
    </dsp:sp>
    <dsp:sp modelId="{E341C5E0-FFEB-4884-937E-4820F1A7FE34}">
      <dsp:nvSpPr>
        <dsp:cNvPr id="0" name=""/>
        <dsp:cNvSpPr/>
      </dsp:nvSpPr>
      <dsp:spPr>
        <a:xfrm rot="10800000">
          <a:off x="5373934" y="294499"/>
          <a:ext cx="457292" cy="5349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rot="10800000">
        <a:off x="5511122" y="401488"/>
        <a:ext cx="320104" cy="320968"/>
      </dsp:txXfrm>
    </dsp:sp>
    <dsp:sp modelId="{B720F803-D852-4AC3-B721-7CF3AC626120}">
      <dsp:nvSpPr>
        <dsp:cNvPr id="0" name=""/>
        <dsp:cNvSpPr/>
      </dsp:nvSpPr>
      <dsp:spPr>
        <a:xfrm>
          <a:off x="3027074" y="0"/>
          <a:ext cx="2157040" cy="112394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dirty="0"/>
            <a:t>Mutated and native model goes through energy minimization process using YASARA</a:t>
          </a:r>
          <a:endParaRPr lang="en-GB" sz="1400" kern="1200" dirty="0"/>
        </a:p>
      </dsp:txBody>
      <dsp:txXfrm>
        <a:off x="3059993" y="32919"/>
        <a:ext cx="2091202" cy="1058108"/>
      </dsp:txXfrm>
    </dsp:sp>
    <dsp:sp modelId="{34E1B187-2968-4B9F-9C11-00BF2F28F551}">
      <dsp:nvSpPr>
        <dsp:cNvPr id="0" name=""/>
        <dsp:cNvSpPr/>
      </dsp:nvSpPr>
      <dsp:spPr>
        <a:xfrm rot="10800000">
          <a:off x="2354077" y="294499"/>
          <a:ext cx="457292" cy="5349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rot="10800000">
        <a:off x="2491265" y="401488"/>
        <a:ext cx="320104" cy="320968"/>
      </dsp:txXfrm>
    </dsp:sp>
    <dsp:sp modelId="{7C2200E8-1DCF-454B-AF03-2AB2F1A37C84}">
      <dsp:nvSpPr>
        <dsp:cNvPr id="0" name=""/>
        <dsp:cNvSpPr/>
      </dsp:nvSpPr>
      <dsp:spPr>
        <a:xfrm>
          <a:off x="7216" y="0"/>
          <a:ext cx="2157040" cy="112394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dirty="0"/>
            <a:t>Single model analysis for native and mutant is obtained</a:t>
          </a:r>
          <a:endParaRPr lang="en-GB" sz="1400" kern="1200" dirty="0"/>
        </a:p>
      </dsp:txBody>
      <dsp:txXfrm>
        <a:off x="40135" y="32919"/>
        <a:ext cx="2091202" cy="105810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A27D49-66E3-497B-AD8A-C88EA64D8DEF}">
      <dsp:nvSpPr>
        <dsp:cNvPr id="0" name=""/>
        <dsp:cNvSpPr/>
      </dsp:nvSpPr>
      <dsp:spPr>
        <a:xfrm>
          <a:off x="7216" y="0"/>
          <a:ext cx="2157041" cy="119539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t>Identification of gene target</a:t>
          </a:r>
          <a:endParaRPr lang="en-GB" sz="1500" kern="1200" dirty="0"/>
        </a:p>
      </dsp:txBody>
      <dsp:txXfrm>
        <a:off x="42228" y="35012"/>
        <a:ext cx="2087017" cy="1125372"/>
      </dsp:txXfrm>
    </dsp:sp>
    <dsp:sp modelId="{E341C5E0-FFEB-4884-937E-4820F1A7FE34}">
      <dsp:nvSpPr>
        <dsp:cNvPr id="0" name=""/>
        <dsp:cNvSpPr/>
      </dsp:nvSpPr>
      <dsp:spPr>
        <a:xfrm>
          <a:off x="2379962" y="330224"/>
          <a:ext cx="457292" cy="5349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p>
      </dsp:txBody>
      <dsp:txXfrm>
        <a:off x="2379962" y="437213"/>
        <a:ext cx="320104" cy="320968"/>
      </dsp:txXfrm>
    </dsp:sp>
    <dsp:sp modelId="{B720F803-D852-4AC3-B721-7CF3AC626120}">
      <dsp:nvSpPr>
        <dsp:cNvPr id="0" name=""/>
        <dsp:cNvSpPr/>
      </dsp:nvSpPr>
      <dsp:spPr>
        <a:xfrm>
          <a:off x="3027074" y="0"/>
          <a:ext cx="2157041" cy="119539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solidFill>
                <a:schemeClr val="bg1"/>
              </a:solidFill>
              <a:latin typeface="+mn-lt"/>
              <a:cs typeface="Times New Roman" pitchFamily="18" charset="0"/>
            </a:rPr>
            <a:t>Retrieval of SAP sequences from various data sources</a:t>
          </a:r>
          <a:endParaRPr lang="en-GB" sz="1500" kern="1200" dirty="0">
            <a:solidFill>
              <a:schemeClr val="bg1"/>
            </a:solidFill>
          </a:endParaRPr>
        </a:p>
      </dsp:txBody>
      <dsp:txXfrm>
        <a:off x="3062086" y="35012"/>
        <a:ext cx="2087017" cy="1125372"/>
      </dsp:txXfrm>
    </dsp:sp>
    <dsp:sp modelId="{34E1B187-2968-4B9F-9C11-00BF2F28F551}">
      <dsp:nvSpPr>
        <dsp:cNvPr id="0" name=""/>
        <dsp:cNvSpPr/>
      </dsp:nvSpPr>
      <dsp:spPr>
        <a:xfrm>
          <a:off x="5399819" y="330224"/>
          <a:ext cx="457292" cy="5349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p>
      </dsp:txBody>
      <dsp:txXfrm>
        <a:off x="5399819" y="437213"/>
        <a:ext cx="320104" cy="320968"/>
      </dsp:txXfrm>
    </dsp:sp>
    <dsp:sp modelId="{7C2200E8-1DCF-454B-AF03-2AB2F1A37C84}">
      <dsp:nvSpPr>
        <dsp:cNvPr id="0" name=""/>
        <dsp:cNvSpPr/>
      </dsp:nvSpPr>
      <dsp:spPr>
        <a:xfrm>
          <a:off x="6046932" y="0"/>
          <a:ext cx="2157041" cy="119539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solidFill>
                <a:schemeClr val="bg1"/>
              </a:solidFill>
              <a:latin typeface="+mn-lt"/>
              <a:cs typeface="Times New Roman" pitchFamily="18" charset="0"/>
            </a:rPr>
            <a:t>Retrieved dataset  is validated and screened for identifying deleterious SAP’s using </a:t>
          </a:r>
          <a:r>
            <a:rPr lang="en-IN" sz="1500" kern="1200" dirty="0" err="1">
              <a:solidFill>
                <a:schemeClr val="bg1"/>
              </a:solidFill>
              <a:latin typeface="+mn-lt"/>
              <a:cs typeface="Times New Roman" pitchFamily="18" charset="0"/>
            </a:rPr>
            <a:t>SNPs&amp;GO</a:t>
          </a:r>
          <a:r>
            <a:rPr lang="en-IN" sz="1500" kern="1200" dirty="0">
              <a:solidFill>
                <a:schemeClr val="bg1"/>
              </a:solidFill>
              <a:latin typeface="+mn-lt"/>
              <a:cs typeface="Times New Roman" pitchFamily="18" charset="0"/>
            </a:rPr>
            <a:t> </a:t>
          </a:r>
          <a:endParaRPr lang="en-GB" sz="1500" kern="1200" dirty="0">
            <a:solidFill>
              <a:schemeClr val="bg1"/>
            </a:solidFill>
          </a:endParaRPr>
        </a:p>
      </dsp:txBody>
      <dsp:txXfrm>
        <a:off x="6081944" y="35012"/>
        <a:ext cx="2087017" cy="11253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p:grpSpPr>
        <p:sp>
          <p:nvSpPr>
            <p:cNvPr id="12" name="Google Shape;12;p2"/>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8" cy="6522736"/>
          </a:xfrm>
        </p:grpSpPr>
        <p:sp>
          <p:nvSpPr>
            <p:cNvPr id="15" name="Google Shape;15;p2"/>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710175"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Google Shape;22;p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1"/>
        <p:cNvGrpSpPr/>
        <p:nvPr/>
      </p:nvGrpSpPr>
      <p:grpSpPr>
        <a:xfrm>
          <a:off x="0" y="0"/>
          <a:ext cx="0" cy="0"/>
          <a:chOff x="0" y="0"/>
          <a:chExt cx="0" cy="0"/>
        </a:xfrm>
      </p:grpSpPr>
      <p:grpSp>
        <p:nvGrpSpPr>
          <p:cNvPr id="82" name="Google Shape;82;p6"/>
          <p:cNvGrpSpPr/>
          <p:nvPr/>
        </p:nvGrpSpPr>
        <p:grpSpPr>
          <a:xfrm>
            <a:off x="-4" y="40"/>
            <a:ext cx="7072430" cy="1327315"/>
            <a:chOff x="-4" y="40"/>
            <a:chExt cx="7072430" cy="1327315"/>
          </a:xfrm>
        </p:grpSpPr>
        <p:sp>
          <p:nvSpPr>
            <p:cNvPr id="83" name="Google Shape;83;p6"/>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84" name="Google Shape;84;p6"/>
            <p:cNvGrpSpPr/>
            <p:nvPr/>
          </p:nvGrpSpPr>
          <p:grpSpPr>
            <a:xfrm rot="10800000" flipH="1">
              <a:off x="3" y="40"/>
              <a:ext cx="6756168" cy="1327315"/>
              <a:chOff x="-2168138" y="330075"/>
              <a:chExt cx="8650663" cy="1699506"/>
            </a:xfrm>
          </p:grpSpPr>
          <p:sp>
            <p:nvSpPr>
              <p:cNvPr id="85" name="Google Shape;85;p6"/>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6" name="Google Shape;86;p6"/>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87" name="Google Shape;87;p6"/>
            <p:cNvGrpSpPr/>
            <p:nvPr/>
          </p:nvGrpSpPr>
          <p:grpSpPr>
            <a:xfrm rot="10800000" flipH="1">
              <a:off x="-4" y="381007"/>
              <a:ext cx="7072430" cy="771744"/>
              <a:chOff x="-9092084" y="330075"/>
              <a:chExt cx="15574609" cy="1699501"/>
            </a:xfrm>
          </p:grpSpPr>
          <p:sp>
            <p:nvSpPr>
              <p:cNvPr id="88" name="Google Shape;88;p6"/>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9" name="Google Shape;89;p6"/>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90" name="Google Shape;90;p6"/>
          <p:cNvGrpSpPr/>
          <p:nvPr/>
        </p:nvGrpSpPr>
        <p:grpSpPr>
          <a:xfrm>
            <a:off x="6946842" y="4472723"/>
            <a:ext cx="2202830" cy="670795"/>
            <a:chOff x="5575242" y="4472723"/>
            <a:chExt cx="2202830" cy="670795"/>
          </a:xfrm>
        </p:grpSpPr>
        <p:sp>
          <p:nvSpPr>
            <p:cNvPr id="91" name="Google Shape;91;p6"/>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6"/>
            <p:cNvGrpSpPr/>
            <p:nvPr/>
          </p:nvGrpSpPr>
          <p:grpSpPr>
            <a:xfrm flipH="1">
              <a:off x="5734850" y="4472723"/>
              <a:ext cx="2040837" cy="670795"/>
              <a:chOff x="1297954" y="330075"/>
              <a:chExt cx="5169293" cy="1699506"/>
            </a:xfrm>
          </p:grpSpPr>
          <p:sp>
            <p:nvSpPr>
              <p:cNvPr id="93" name="Google Shape;93;p6"/>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6"/>
            <p:cNvGrpSpPr/>
            <p:nvPr/>
          </p:nvGrpSpPr>
          <p:grpSpPr>
            <a:xfrm flipH="1">
              <a:off x="5578209" y="4646738"/>
              <a:ext cx="2199863" cy="304563"/>
              <a:chOff x="-5827153" y="330075"/>
              <a:chExt cx="12276019" cy="1699569"/>
            </a:xfrm>
          </p:grpSpPr>
          <p:sp>
            <p:nvSpPr>
              <p:cNvPr id="96" name="Google Shape;96;p6"/>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 name="Google Shape;98;p6"/>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99" name="Google Shape;99;p6"/>
          <p:cNvSpPr txBox="1">
            <a:spLocks noGrp="1"/>
          </p:cNvSpPr>
          <p:nvPr>
            <p:ph type="body" idx="1"/>
          </p:nvPr>
        </p:nvSpPr>
        <p:spPr>
          <a:xfrm>
            <a:off x="814275"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0" name="Google Shape;100;p6"/>
          <p:cNvSpPr txBox="1">
            <a:spLocks noGrp="1"/>
          </p:cNvSpPr>
          <p:nvPr>
            <p:ph type="body" idx="2"/>
          </p:nvPr>
        </p:nvSpPr>
        <p:spPr>
          <a:xfrm>
            <a:off x="4396123"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1" name="Google Shape;101;p6"/>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grpSp>
        <p:nvGrpSpPr>
          <p:cNvPr id="163" name="Google Shape;163;p10"/>
          <p:cNvGrpSpPr/>
          <p:nvPr/>
        </p:nvGrpSpPr>
        <p:grpSpPr>
          <a:xfrm rot="10800000">
            <a:off x="-8" y="-2"/>
            <a:ext cx="2202830" cy="670795"/>
            <a:chOff x="5575242" y="4472723"/>
            <a:chExt cx="2202830" cy="670795"/>
          </a:xfrm>
        </p:grpSpPr>
        <p:sp>
          <p:nvSpPr>
            <p:cNvPr id="164" name="Google Shape;164;p10"/>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10"/>
            <p:cNvGrpSpPr/>
            <p:nvPr/>
          </p:nvGrpSpPr>
          <p:grpSpPr>
            <a:xfrm flipH="1">
              <a:off x="5734850" y="4472723"/>
              <a:ext cx="2040837" cy="670795"/>
              <a:chOff x="1297954" y="330075"/>
              <a:chExt cx="5169293" cy="1699506"/>
            </a:xfrm>
          </p:grpSpPr>
          <p:sp>
            <p:nvSpPr>
              <p:cNvPr id="166" name="Google Shape;166;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10"/>
            <p:cNvGrpSpPr/>
            <p:nvPr/>
          </p:nvGrpSpPr>
          <p:grpSpPr>
            <a:xfrm flipH="1">
              <a:off x="5578209" y="4646738"/>
              <a:ext cx="2199863" cy="304563"/>
              <a:chOff x="-5827153" y="330075"/>
              <a:chExt cx="12276019" cy="1699569"/>
            </a:xfrm>
          </p:grpSpPr>
          <p:sp>
            <p:nvSpPr>
              <p:cNvPr id="169" name="Google Shape;169;p10"/>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0"/>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 name="Google Shape;171;p10"/>
          <p:cNvGrpSpPr/>
          <p:nvPr/>
        </p:nvGrpSpPr>
        <p:grpSpPr>
          <a:xfrm>
            <a:off x="6946842" y="4472723"/>
            <a:ext cx="2202830" cy="670795"/>
            <a:chOff x="5575242" y="4472723"/>
            <a:chExt cx="2202830" cy="670795"/>
          </a:xfrm>
        </p:grpSpPr>
        <p:sp>
          <p:nvSpPr>
            <p:cNvPr id="172" name="Google Shape;172;p10"/>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0"/>
            <p:cNvGrpSpPr/>
            <p:nvPr/>
          </p:nvGrpSpPr>
          <p:grpSpPr>
            <a:xfrm flipH="1">
              <a:off x="5734850" y="4472723"/>
              <a:ext cx="2040837" cy="670795"/>
              <a:chOff x="1297954" y="330075"/>
              <a:chExt cx="5169293" cy="1699506"/>
            </a:xfrm>
          </p:grpSpPr>
          <p:sp>
            <p:nvSpPr>
              <p:cNvPr id="174" name="Google Shape;174;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0"/>
            <p:cNvGrpSpPr/>
            <p:nvPr/>
          </p:nvGrpSpPr>
          <p:grpSpPr>
            <a:xfrm flipH="1">
              <a:off x="5578209" y="4646738"/>
              <a:ext cx="2199863" cy="304563"/>
              <a:chOff x="-5827153" y="330075"/>
              <a:chExt cx="12276019" cy="1699569"/>
            </a:xfrm>
          </p:grpSpPr>
          <p:sp>
            <p:nvSpPr>
              <p:cNvPr id="177" name="Google Shape;177;p10"/>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9" name="Google Shape;179;p1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1pPr>
            <a:lvl2pPr lvl="1">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2pPr>
            <a:lvl3pPr lvl="2">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3pPr>
            <a:lvl4pPr lvl="3">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4pPr>
            <a:lvl5pPr lvl="4">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5pPr>
            <a:lvl6pPr lvl="5">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6pPr>
            <a:lvl7pPr lvl="6">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7pPr>
            <a:lvl8pPr lvl="7">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8pPr>
            <a:lvl9pPr lvl="8">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lvl="0" indent="-381000">
              <a:spcBef>
                <a:spcPts val="6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chemeClr val="lt1"/>
                </a:solidFill>
                <a:latin typeface="Roboto Condensed"/>
                <a:ea typeface="Roboto Condensed"/>
                <a:cs typeface="Roboto Condensed"/>
                <a:sym typeface="Roboto Condensed"/>
              </a:defRPr>
            </a:lvl1pPr>
            <a:lvl2pPr lvl="1" algn="r">
              <a:buNone/>
              <a:defRPr sz="1200" b="1">
                <a:solidFill>
                  <a:schemeClr val="lt1"/>
                </a:solidFill>
                <a:latin typeface="Roboto Condensed"/>
                <a:ea typeface="Roboto Condensed"/>
                <a:cs typeface="Roboto Condensed"/>
                <a:sym typeface="Roboto Condensed"/>
              </a:defRPr>
            </a:lvl2pPr>
            <a:lvl3pPr lvl="2" algn="r">
              <a:buNone/>
              <a:defRPr sz="1200" b="1">
                <a:solidFill>
                  <a:schemeClr val="lt1"/>
                </a:solidFill>
                <a:latin typeface="Roboto Condensed"/>
                <a:ea typeface="Roboto Condensed"/>
                <a:cs typeface="Roboto Condensed"/>
                <a:sym typeface="Roboto Condensed"/>
              </a:defRPr>
            </a:lvl3pPr>
            <a:lvl4pPr lvl="3" algn="r">
              <a:buNone/>
              <a:defRPr sz="1200" b="1">
                <a:solidFill>
                  <a:schemeClr val="lt1"/>
                </a:solidFill>
                <a:latin typeface="Roboto Condensed"/>
                <a:ea typeface="Roboto Condensed"/>
                <a:cs typeface="Roboto Condensed"/>
                <a:sym typeface="Roboto Condensed"/>
              </a:defRPr>
            </a:lvl4pPr>
            <a:lvl5pPr lvl="4" algn="r">
              <a:buNone/>
              <a:defRPr sz="1200" b="1">
                <a:solidFill>
                  <a:schemeClr val="lt1"/>
                </a:solidFill>
                <a:latin typeface="Roboto Condensed"/>
                <a:ea typeface="Roboto Condensed"/>
                <a:cs typeface="Roboto Condensed"/>
                <a:sym typeface="Roboto Condensed"/>
              </a:defRPr>
            </a:lvl5pPr>
            <a:lvl6pPr lvl="5" algn="r">
              <a:buNone/>
              <a:defRPr sz="1200" b="1">
                <a:solidFill>
                  <a:schemeClr val="lt1"/>
                </a:solidFill>
                <a:latin typeface="Roboto Condensed"/>
                <a:ea typeface="Roboto Condensed"/>
                <a:cs typeface="Roboto Condensed"/>
                <a:sym typeface="Roboto Condensed"/>
              </a:defRPr>
            </a:lvl6pPr>
            <a:lvl7pPr lvl="6" algn="r">
              <a:buNone/>
              <a:defRPr sz="1200" b="1">
                <a:solidFill>
                  <a:schemeClr val="lt1"/>
                </a:solidFill>
                <a:latin typeface="Roboto Condensed"/>
                <a:ea typeface="Roboto Condensed"/>
                <a:cs typeface="Roboto Condensed"/>
                <a:sym typeface="Roboto Condensed"/>
              </a:defRPr>
            </a:lvl7pPr>
            <a:lvl8pPr lvl="7" algn="r">
              <a:buNone/>
              <a:defRPr sz="1200" b="1">
                <a:solidFill>
                  <a:schemeClr val="lt1"/>
                </a:solidFill>
                <a:latin typeface="Roboto Condensed"/>
                <a:ea typeface="Roboto Condensed"/>
                <a:cs typeface="Roboto Condensed"/>
                <a:sym typeface="Roboto Condensed"/>
              </a:defRPr>
            </a:lvl8pPr>
            <a:lvl9pPr lvl="8" algn="r">
              <a:buNone/>
              <a:defRPr sz="1200" b="1">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6"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snps.biofold.org/snps-and-go/pages/help.html" TargetMode="External"/><Relationship Id="rId2" Type="http://schemas.openxmlformats.org/officeDocument/2006/relationships/hyperlink" Target="https://molecularcytogenetics.biomedcentral.com/articles/10.1186/1755-8166-7-S1-P53"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1"/>
          <p:cNvSpPr txBox="1">
            <a:spLocks noGrp="1"/>
          </p:cNvSpPr>
          <p:nvPr>
            <p:ph type="ctrTitle"/>
          </p:nvPr>
        </p:nvSpPr>
        <p:spPr>
          <a:xfrm>
            <a:off x="0" y="1090800"/>
            <a:ext cx="7772400" cy="221561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COMPUTATIONAL ENRICHMENT ANALYSIS OF SAP PROTEIN ON LYSOSOMAL STORAGE DISORDER – </a:t>
            </a:r>
            <a:r>
              <a:rPr lang="en-GB" sz="3200" dirty="0"/>
              <a:t>METACHROMATIC LEUKODYSTROPHY</a:t>
            </a:r>
            <a:endParaRPr sz="3200" dirty="0"/>
          </a:p>
        </p:txBody>
      </p:sp>
      <p:sp>
        <p:nvSpPr>
          <p:cNvPr id="2" name="TextBox 1">
            <a:extLst>
              <a:ext uri="{FF2B5EF4-FFF2-40B4-BE49-F238E27FC236}">
                <a16:creationId xmlns:a16="http://schemas.microsoft.com/office/drawing/2014/main" id="{75867BA6-0212-45F4-89DE-332D73CCBB4C}"/>
              </a:ext>
            </a:extLst>
          </p:cNvPr>
          <p:cNvSpPr txBox="1"/>
          <p:nvPr/>
        </p:nvSpPr>
        <p:spPr>
          <a:xfrm>
            <a:off x="59635" y="3279911"/>
            <a:ext cx="2504661" cy="738664"/>
          </a:xfrm>
          <a:prstGeom prst="rect">
            <a:avLst/>
          </a:prstGeom>
          <a:noFill/>
        </p:spPr>
        <p:txBody>
          <a:bodyPr wrap="square" rtlCol="0">
            <a:spAutoFit/>
          </a:bodyPr>
          <a:lstStyle/>
          <a:p>
            <a:r>
              <a:rPr lang="en-CA" dirty="0">
                <a:solidFill>
                  <a:schemeClr val="bg1"/>
                </a:solidFill>
              </a:rPr>
              <a:t>Guided by</a:t>
            </a:r>
          </a:p>
          <a:p>
            <a:r>
              <a:rPr lang="en-CA" dirty="0">
                <a:solidFill>
                  <a:schemeClr val="bg1"/>
                </a:solidFill>
              </a:rPr>
              <a:t>Dr. Premnath D</a:t>
            </a:r>
          </a:p>
          <a:p>
            <a:r>
              <a:rPr lang="en-CA" dirty="0">
                <a:solidFill>
                  <a:schemeClr val="bg1"/>
                </a:solidFill>
              </a:rPr>
              <a:t>Assistant Professor </a:t>
            </a:r>
            <a:endParaRPr lang="en-GB" dirty="0">
              <a:solidFill>
                <a:schemeClr val="bg1"/>
              </a:solidFill>
            </a:endParaRPr>
          </a:p>
        </p:txBody>
      </p:sp>
      <p:sp>
        <p:nvSpPr>
          <p:cNvPr id="3" name="TextBox 2">
            <a:extLst>
              <a:ext uri="{FF2B5EF4-FFF2-40B4-BE49-F238E27FC236}">
                <a16:creationId xmlns:a16="http://schemas.microsoft.com/office/drawing/2014/main" id="{49514009-B9FE-446D-ADB4-ABFADDC7C2F9}"/>
              </a:ext>
            </a:extLst>
          </p:cNvPr>
          <p:cNvSpPr txBox="1"/>
          <p:nvPr/>
        </p:nvSpPr>
        <p:spPr>
          <a:xfrm>
            <a:off x="2564296" y="3299787"/>
            <a:ext cx="2146852" cy="738664"/>
          </a:xfrm>
          <a:prstGeom prst="rect">
            <a:avLst/>
          </a:prstGeom>
          <a:noFill/>
        </p:spPr>
        <p:txBody>
          <a:bodyPr wrap="square" rtlCol="0">
            <a:spAutoFit/>
          </a:bodyPr>
          <a:lstStyle/>
          <a:p>
            <a:r>
              <a:rPr lang="en-CA" dirty="0">
                <a:solidFill>
                  <a:schemeClr val="bg1"/>
                </a:solidFill>
              </a:rPr>
              <a:t>Presented by</a:t>
            </a:r>
          </a:p>
          <a:p>
            <a:r>
              <a:rPr lang="en-CA" dirty="0">
                <a:solidFill>
                  <a:schemeClr val="bg1"/>
                </a:solidFill>
              </a:rPr>
              <a:t>Antonita Racheal</a:t>
            </a:r>
          </a:p>
          <a:p>
            <a:r>
              <a:rPr lang="en-CA" dirty="0">
                <a:solidFill>
                  <a:schemeClr val="bg1"/>
                </a:solidFill>
              </a:rPr>
              <a:t>URK17BI013</a:t>
            </a:r>
            <a:endParaRPr lang="en-GB"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CF4E5-729C-411B-A98A-33094CE680B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8AAC38D-D4A7-45BC-B350-89D4D6F8E22C}"/>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DA270214-664A-4C9E-9C60-7E725D15BBCF}"/>
              </a:ext>
            </a:extLst>
          </p:cNvPr>
          <p:cNvSpPr>
            <a:spLocks noGrp="1"/>
          </p:cNvSpPr>
          <p:nvPr>
            <p:ph type="body" idx="2"/>
          </p:nvPr>
        </p:nvSpPr>
        <p:spPr/>
        <p:txBody>
          <a:bodyPr/>
          <a:lstStyle/>
          <a:p>
            <a:endParaRPr lang="en-GB"/>
          </a:p>
        </p:txBody>
      </p:sp>
      <p:sp>
        <p:nvSpPr>
          <p:cNvPr id="5" name="Slide Number Placeholder 4">
            <a:extLst>
              <a:ext uri="{FF2B5EF4-FFF2-40B4-BE49-F238E27FC236}">
                <a16:creationId xmlns:a16="http://schemas.microsoft.com/office/drawing/2014/main" id="{F361F832-40A9-41BB-8BF9-E864C0392D8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pic>
        <p:nvPicPr>
          <p:cNvPr id="8" name="Picture 7">
            <a:extLst>
              <a:ext uri="{FF2B5EF4-FFF2-40B4-BE49-F238E27FC236}">
                <a16:creationId xmlns:a16="http://schemas.microsoft.com/office/drawing/2014/main" id="{A40B1483-C1EA-42C8-B580-223296960F8A}"/>
              </a:ext>
            </a:extLst>
          </p:cNvPr>
          <p:cNvPicPr>
            <a:picLocks noChangeAspect="1"/>
          </p:cNvPicPr>
          <p:nvPr/>
        </p:nvPicPr>
        <p:blipFill rotWithShape="1">
          <a:blip r:embed="rId2"/>
          <a:srcRect l="18092" t="17132" r="48321" b="37145"/>
          <a:stretch/>
        </p:blipFill>
        <p:spPr>
          <a:xfrm>
            <a:off x="0" y="0"/>
            <a:ext cx="9144001" cy="5067591"/>
          </a:xfrm>
          <a:prstGeom prst="rect">
            <a:avLst/>
          </a:prstGeom>
        </p:spPr>
      </p:pic>
    </p:spTree>
    <p:extLst>
      <p:ext uri="{BB962C8B-B14F-4D97-AF65-F5344CB8AC3E}">
        <p14:creationId xmlns:p14="http://schemas.microsoft.com/office/powerpoint/2010/main" val="3427901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B52138-0652-45C3-9663-2F0DE7EF0FB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pic>
        <p:nvPicPr>
          <p:cNvPr id="4" name="Picture 3">
            <a:extLst>
              <a:ext uri="{FF2B5EF4-FFF2-40B4-BE49-F238E27FC236}">
                <a16:creationId xmlns:a16="http://schemas.microsoft.com/office/drawing/2014/main" id="{249C7D95-DDA8-4D5F-B03D-8D791C628911}"/>
              </a:ext>
            </a:extLst>
          </p:cNvPr>
          <p:cNvPicPr>
            <a:picLocks noChangeAspect="1"/>
          </p:cNvPicPr>
          <p:nvPr/>
        </p:nvPicPr>
        <p:blipFill rotWithShape="1">
          <a:blip r:embed="rId2"/>
          <a:srcRect l="18269" t="15700" r="18961" b="7186"/>
          <a:stretch/>
        </p:blipFill>
        <p:spPr>
          <a:xfrm>
            <a:off x="585834" y="0"/>
            <a:ext cx="7972332" cy="5143500"/>
          </a:xfrm>
          <a:prstGeom prst="rect">
            <a:avLst/>
          </a:prstGeom>
        </p:spPr>
      </p:pic>
    </p:spTree>
    <p:extLst>
      <p:ext uri="{BB962C8B-B14F-4D97-AF65-F5344CB8AC3E}">
        <p14:creationId xmlns:p14="http://schemas.microsoft.com/office/powerpoint/2010/main" val="4621305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587E-EE55-4106-84B3-C6C1F8EF2148}"/>
              </a:ext>
            </a:extLst>
          </p:cNvPr>
          <p:cNvSpPr>
            <a:spLocks noGrp="1"/>
          </p:cNvSpPr>
          <p:nvPr>
            <p:ph type="ctrTitle"/>
          </p:nvPr>
        </p:nvSpPr>
        <p:spPr>
          <a:xfrm>
            <a:off x="0" y="1435307"/>
            <a:ext cx="7696200" cy="2540346"/>
          </a:xfrm>
        </p:spPr>
        <p:txBody>
          <a:bodyPr/>
          <a:lstStyle/>
          <a:p>
            <a:r>
              <a:rPr lang="en-CA" dirty="0"/>
              <a:t>OBJECTIVE 4</a:t>
            </a:r>
            <a:br>
              <a:rPr lang="en-CA" dirty="0"/>
            </a:br>
            <a:r>
              <a:rPr lang="en-CA" sz="4000" dirty="0"/>
              <a:t>Extraction of deleterious SAP’s for modelling and mutating using </a:t>
            </a:r>
            <a:r>
              <a:rPr lang="en-CA" sz="4000" dirty="0" err="1"/>
              <a:t>SwissPDB</a:t>
            </a:r>
            <a:br>
              <a:rPr lang="en-GB" dirty="0"/>
            </a:br>
            <a:endParaRPr lang="en-GB" dirty="0"/>
          </a:p>
        </p:txBody>
      </p:sp>
    </p:spTree>
    <p:extLst>
      <p:ext uri="{BB962C8B-B14F-4D97-AF65-F5344CB8AC3E}">
        <p14:creationId xmlns:p14="http://schemas.microsoft.com/office/powerpoint/2010/main" val="33259443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0D956-A939-4EBD-801A-7C31497E4C82}"/>
              </a:ext>
            </a:extLst>
          </p:cNvPr>
          <p:cNvSpPr>
            <a:spLocks noGrp="1"/>
          </p:cNvSpPr>
          <p:nvPr>
            <p:ph type="title"/>
          </p:nvPr>
        </p:nvSpPr>
        <p:spPr/>
        <p:txBody>
          <a:bodyPr/>
          <a:lstStyle/>
          <a:p>
            <a:r>
              <a:rPr lang="en-CA" dirty="0"/>
              <a:t>Deleterious SAP</a:t>
            </a:r>
            <a:endParaRPr lang="en-GB" dirty="0"/>
          </a:p>
        </p:txBody>
      </p:sp>
      <p:sp>
        <p:nvSpPr>
          <p:cNvPr id="3" name="Text Placeholder 2">
            <a:extLst>
              <a:ext uri="{FF2B5EF4-FFF2-40B4-BE49-F238E27FC236}">
                <a16:creationId xmlns:a16="http://schemas.microsoft.com/office/drawing/2014/main" id="{DFEA93D0-DE8E-47B0-8E39-CA3716A4B47C}"/>
              </a:ext>
            </a:extLst>
          </p:cNvPr>
          <p:cNvSpPr>
            <a:spLocks noGrp="1"/>
          </p:cNvSpPr>
          <p:nvPr>
            <p:ph type="body" idx="1"/>
          </p:nvPr>
        </p:nvSpPr>
        <p:spPr/>
        <p:txBody>
          <a:bodyPr/>
          <a:lstStyle/>
          <a:p>
            <a:r>
              <a:rPr lang="en-CA" dirty="0"/>
              <a:t>T274M</a:t>
            </a:r>
          </a:p>
          <a:p>
            <a:r>
              <a:rPr lang="en-CA" dirty="0"/>
              <a:t>R311Q</a:t>
            </a:r>
          </a:p>
          <a:p>
            <a:r>
              <a:rPr lang="en-CA" dirty="0"/>
              <a:t>R370W</a:t>
            </a:r>
          </a:p>
          <a:p>
            <a:r>
              <a:rPr lang="en-CA" dirty="0"/>
              <a:t>R390W</a:t>
            </a:r>
          </a:p>
          <a:p>
            <a:r>
              <a:rPr lang="en-CA" dirty="0"/>
              <a:t>C489G</a:t>
            </a:r>
          </a:p>
          <a:p>
            <a:endParaRPr lang="en-GB" dirty="0"/>
          </a:p>
        </p:txBody>
      </p:sp>
      <p:sp>
        <p:nvSpPr>
          <p:cNvPr id="5" name="Slide Number Placeholder 4">
            <a:extLst>
              <a:ext uri="{FF2B5EF4-FFF2-40B4-BE49-F238E27FC236}">
                <a16:creationId xmlns:a16="http://schemas.microsoft.com/office/drawing/2014/main" id="{831832C5-B577-4219-B5B3-04A5369C1E5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Tree>
    <p:extLst>
      <p:ext uri="{BB962C8B-B14F-4D97-AF65-F5344CB8AC3E}">
        <p14:creationId xmlns:p14="http://schemas.microsoft.com/office/powerpoint/2010/main" val="5368091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2E96B-B3AE-44E8-9BA4-EB7FCDF8BF66}"/>
              </a:ext>
            </a:extLst>
          </p:cNvPr>
          <p:cNvSpPr>
            <a:spLocks noGrp="1"/>
          </p:cNvSpPr>
          <p:nvPr>
            <p:ph type="title"/>
          </p:nvPr>
        </p:nvSpPr>
        <p:spPr/>
        <p:txBody>
          <a:bodyPr/>
          <a:lstStyle/>
          <a:p>
            <a:r>
              <a:rPr lang="en-CA" dirty="0"/>
              <a:t>T274M</a:t>
            </a:r>
            <a:endParaRPr lang="en-GB" dirty="0"/>
          </a:p>
        </p:txBody>
      </p:sp>
      <p:sp>
        <p:nvSpPr>
          <p:cNvPr id="3" name="Text Placeholder 2">
            <a:extLst>
              <a:ext uri="{FF2B5EF4-FFF2-40B4-BE49-F238E27FC236}">
                <a16:creationId xmlns:a16="http://schemas.microsoft.com/office/drawing/2014/main" id="{1AD7999A-2A47-4176-BDE7-077B47A382FA}"/>
              </a:ext>
            </a:extLst>
          </p:cNvPr>
          <p:cNvSpPr>
            <a:spLocks noGrp="1"/>
          </p:cNvSpPr>
          <p:nvPr>
            <p:ph type="body" idx="1"/>
          </p:nvPr>
        </p:nvSpPr>
        <p:spPr>
          <a:xfrm>
            <a:off x="65175" y="1418718"/>
            <a:ext cx="3378300" cy="714882"/>
          </a:xfrm>
        </p:spPr>
        <p:txBody>
          <a:bodyPr/>
          <a:lstStyle/>
          <a:p>
            <a:r>
              <a:rPr lang="en-CA" dirty="0"/>
              <a:t>THREONINE274</a:t>
            </a:r>
            <a:endParaRPr lang="en-GB" dirty="0"/>
          </a:p>
        </p:txBody>
      </p:sp>
      <p:sp>
        <p:nvSpPr>
          <p:cNvPr id="4" name="Text Placeholder 3">
            <a:extLst>
              <a:ext uri="{FF2B5EF4-FFF2-40B4-BE49-F238E27FC236}">
                <a16:creationId xmlns:a16="http://schemas.microsoft.com/office/drawing/2014/main" id="{5CA61FA9-2411-44CB-AC52-D2192DC36626}"/>
              </a:ext>
            </a:extLst>
          </p:cNvPr>
          <p:cNvSpPr>
            <a:spLocks noGrp="1"/>
          </p:cNvSpPr>
          <p:nvPr>
            <p:ph type="body" idx="2"/>
          </p:nvPr>
        </p:nvSpPr>
        <p:spPr>
          <a:xfrm>
            <a:off x="4813567" y="1418718"/>
            <a:ext cx="3378300" cy="714882"/>
          </a:xfrm>
        </p:spPr>
        <p:txBody>
          <a:bodyPr/>
          <a:lstStyle/>
          <a:p>
            <a:r>
              <a:rPr lang="en-CA" dirty="0"/>
              <a:t>METHIONINE274</a:t>
            </a:r>
            <a:endParaRPr lang="en-GB" dirty="0"/>
          </a:p>
        </p:txBody>
      </p:sp>
      <p:sp>
        <p:nvSpPr>
          <p:cNvPr id="5" name="Slide Number Placeholder 4">
            <a:extLst>
              <a:ext uri="{FF2B5EF4-FFF2-40B4-BE49-F238E27FC236}">
                <a16:creationId xmlns:a16="http://schemas.microsoft.com/office/drawing/2014/main" id="{3883EB25-128A-48DA-B36D-DBF92252340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pic>
        <p:nvPicPr>
          <p:cNvPr id="11" name="Picture 10">
            <a:extLst>
              <a:ext uri="{FF2B5EF4-FFF2-40B4-BE49-F238E27FC236}">
                <a16:creationId xmlns:a16="http://schemas.microsoft.com/office/drawing/2014/main" id="{FC10E556-E6E4-4215-B5B1-127042B2676D}"/>
              </a:ext>
            </a:extLst>
          </p:cNvPr>
          <p:cNvPicPr>
            <a:picLocks noChangeAspect="1"/>
          </p:cNvPicPr>
          <p:nvPr/>
        </p:nvPicPr>
        <p:blipFill>
          <a:blip r:embed="rId2"/>
          <a:stretch>
            <a:fillRect/>
          </a:stretch>
        </p:blipFill>
        <p:spPr>
          <a:xfrm>
            <a:off x="4778426" y="2017329"/>
            <a:ext cx="4265259" cy="2843506"/>
          </a:xfrm>
          <a:prstGeom prst="rect">
            <a:avLst/>
          </a:prstGeom>
        </p:spPr>
      </p:pic>
      <p:pic>
        <p:nvPicPr>
          <p:cNvPr id="13" name="Picture 12">
            <a:extLst>
              <a:ext uri="{FF2B5EF4-FFF2-40B4-BE49-F238E27FC236}">
                <a16:creationId xmlns:a16="http://schemas.microsoft.com/office/drawing/2014/main" id="{9195918B-9441-4519-B4D9-C8FF3C18F4EF}"/>
              </a:ext>
            </a:extLst>
          </p:cNvPr>
          <p:cNvPicPr>
            <a:picLocks noChangeAspect="1"/>
          </p:cNvPicPr>
          <p:nvPr/>
        </p:nvPicPr>
        <p:blipFill>
          <a:blip r:embed="rId3"/>
          <a:stretch>
            <a:fillRect/>
          </a:stretch>
        </p:blipFill>
        <p:spPr>
          <a:xfrm>
            <a:off x="65175" y="2017330"/>
            <a:ext cx="4265259" cy="2843506"/>
          </a:xfrm>
          <a:prstGeom prst="rect">
            <a:avLst/>
          </a:prstGeom>
        </p:spPr>
      </p:pic>
    </p:spTree>
    <p:extLst>
      <p:ext uri="{BB962C8B-B14F-4D97-AF65-F5344CB8AC3E}">
        <p14:creationId xmlns:p14="http://schemas.microsoft.com/office/powerpoint/2010/main" val="2117814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0296F-6920-4B78-8109-251AFA1B374E}"/>
              </a:ext>
            </a:extLst>
          </p:cNvPr>
          <p:cNvSpPr>
            <a:spLocks noGrp="1"/>
          </p:cNvSpPr>
          <p:nvPr>
            <p:ph type="title"/>
          </p:nvPr>
        </p:nvSpPr>
        <p:spPr/>
        <p:txBody>
          <a:bodyPr/>
          <a:lstStyle/>
          <a:p>
            <a:r>
              <a:rPr lang="en-CA" dirty="0"/>
              <a:t>R311Q</a:t>
            </a:r>
            <a:endParaRPr lang="en-GB" dirty="0"/>
          </a:p>
        </p:txBody>
      </p:sp>
      <p:sp>
        <p:nvSpPr>
          <p:cNvPr id="3" name="Text Placeholder 2">
            <a:extLst>
              <a:ext uri="{FF2B5EF4-FFF2-40B4-BE49-F238E27FC236}">
                <a16:creationId xmlns:a16="http://schemas.microsoft.com/office/drawing/2014/main" id="{8AB8AEC2-FD1A-48AB-9648-CF4A1B58773A}"/>
              </a:ext>
            </a:extLst>
          </p:cNvPr>
          <p:cNvSpPr>
            <a:spLocks noGrp="1"/>
          </p:cNvSpPr>
          <p:nvPr>
            <p:ph type="body" idx="1"/>
          </p:nvPr>
        </p:nvSpPr>
        <p:spPr>
          <a:xfrm>
            <a:off x="263135" y="1438597"/>
            <a:ext cx="3378300" cy="575733"/>
          </a:xfrm>
        </p:spPr>
        <p:txBody>
          <a:bodyPr/>
          <a:lstStyle/>
          <a:p>
            <a:r>
              <a:rPr lang="en-CA" dirty="0"/>
              <a:t>ARGININE311</a:t>
            </a:r>
            <a:endParaRPr lang="en-GB" dirty="0"/>
          </a:p>
        </p:txBody>
      </p:sp>
      <p:sp>
        <p:nvSpPr>
          <p:cNvPr id="4" name="Text Placeholder 3">
            <a:extLst>
              <a:ext uri="{FF2B5EF4-FFF2-40B4-BE49-F238E27FC236}">
                <a16:creationId xmlns:a16="http://schemas.microsoft.com/office/drawing/2014/main" id="{7E36B4C3-F978-4C18-AF58-90A860CA73CD}"/>
              </a:ext>
            </a:extLst>
          </p:cNvPr>
          <p:cNvSpPr>
            <a:spLocks noGrp="1"/>
          </p:cNvSpPr>
          <p:nvPr>
            <p:ph type="body" idx="2"/>
          </p:nvPr>
        </p:nvSpPr>
        <p:spPr>
          <a:xfrm>
            <a:off x="4571999" y="1438596"/>
            <a:ext cx="3378300" cy="575733"/>
          </a:xfrm>
        </p:spPr>
        <p:txBody>
          <a:bodyPr/>
          <a:lstStyle/>
          <a:p>
            <a:r>
              <a:rPr lang="en-CA" dirty="0"/>
              <a:t>GLUETAMINE311</a:t>
            </a:r>
            <a:endParaRPr lang="en-GB" dirty="0"/>
          </a:p>
        </p:txBody>
      </p:sp>
      <p:sp>
        <p:nvSpPr>
          <p:cNvPr id="5" name="Slide Number Placeholder 4">
            <a:extLst>
              <a:ext uri="{FF2B5EF4-FFF2-40B4-BE49-F238E27FC236}">
                <a16:creationId xmlns:a16="http://schemas.microsoft.com/office/drawing/2014/main" id="{D1E6CFB1-9E71-4EC7-A783-D862C6F1DDE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7" name="Picture 6">
            <a:extLst>
              <a:ext uri="{FF2B5EF4-FFF2-40B4-BE49-F238E27FC236}">
                <a16:creationId xmlns:a16="http://schemas.microsoft.com/office/drawing/2014/main" id="{C1807FD2-AC16-43B8-BDA9-92B7E3CC45B7}"/>
              </a:ext>
            </a:extLst>
          </p:cNvPr>
          <p:cNvPicPr>
            <a:picLocks noChangeAspect="1"/>
          </p:cNvPicPr>
          <p:nvPr/>
        </p:nvPicPr>
        <p:blipFill>
          <a:blip r:embed="rId2"/>
          <a:stretch>
            <a:fillRect/>
          </a:stretch>
        </p:blipFill>
        <p:spPr>
          <a:xfrm>
            <a:off x="4571999" y="2027580"/>
            <a:ext cx="4246713" cy="2812013"/>
          </a:xfrm>
          <a:prstGeom prst="rect">
            <a:avLst/>
          </a:prstGeom>
        </p:spPr>
      </p:pic>
      <p:pic>
        <p:nvPicPr>
          <p:cNvPr id="11" name="Picture 10">
            <a:extLst>
              <a:ext uri="{FF2B5EF4-FFF2-40B4-BE49-F238E27FC236}">
                <a16:creationId xmlns:a16="http://schemas.microsoft.com/office/drawing/2014/main" id="{48E5C69E-5419-4DEE-8AC5-F8DACDDE38A2}"/>
              </a:ext>
            </a:extLst>
          </p:cNvPr>
          <p:cNvPicPr>
            <a:picLocks noChangeAspect="1"/>
          </p:cNvPicPr>
          <p:nvPr/>
        </p:nvPicPr>
        <p:blipFill>
          <a:blip r:embed="rId3"/>
          <a:stretch>
            <a:fillRect/>
          </a:stretch>
        </p:blipFill>
        <p:spPr>
          <a:xfrm>
            <a:off x="123050" y="2014329"/>
            <a:ext cx="4246713" cy="2812013"/>
          </a:xfrm>
          <a:prstGeom prst="rect">
            <a:avLst/>
          </a:prstGeom>
        </p:spPr>
      </p:pic>
    </p:spTree>
    <p:extLst>
      <p:ext uri="{BB962C8B-B14F-4D97-AF65-F5344CB8AC3E}">
        <p14:creationId xmlns:p14="http://schemas.microsoft.com/office/powerpoint/2010/main" val="40529168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2D27-59B1-46CB-9DF5-1769E6FF7E62}"/>
              </a:ext>
            </a:extLst>
          </p:cNvPr>
          <p:cNvSpPr>
            <a:spLocks noGrp="1"/>
          </p:cNvSpPr>
          <p:nvPr>
            <p:ph type="ctrTitle"/>
          </p:nvPr>
        </p:nvSpPr>
        <p:spPr>
          <a:xfrm>
            <a:off x="0" y="1203394"/>
            <a:ext cx="7192617" cy="2961900"/>
          </a:xfrm>
        </p:spPr>
        <p:txBody>
          <a:bodyPr/>
          <a:lstStyle/>
          <a:p>
            <a:r>
              <a:rPr lang="en-CA" dirty="0"/>
              <a:t>OBJECTIVE 5</a:t>
            </a:r>
            <a:br>
              <a:rPr lang="en-CA" dirty="0"/>
            </a:br>
            <a:r>
              <a:rPr lang="en-CA" sz="4000" dirty="0"/>
              <a:t>Mutated and native model goes through energy minimization process using YASARA</a:t>
            </a:r>
            <a:br>
              <a:rPr lang="en-GB" dirty="0"/>
            </a:br>
            <a:endParaRPr lang="en-GB" dirty="0"/>
          </a:p>
        </p:txBody>
      </p:sp>
    </p:spTree>
    <p:extLst>
      <p:ext uri="{BB962C8B-B14F-4D97-AF65-F5344CB8AC3E}">
        <p14:creationId xmlns:p14="http://schemas.microsoft.com/office/powerpoint/2010/main" val="24263184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C436-B3F8-4095-985B-2673E698E605}"/>
              </a:ext>
            </a:extLst>
          </p:cNvPr>
          <p:cNvSpPr>
            <a:spLocks noGrp="1"/>
          </p:cNvSpPr>
          <p:nvPr>
            <p:ph type="title"/>
          </p:nvPr>
        </p:nvSpPr>
        <p:spPr/>
        <p:txBody>
          <a:bodyPr/>
          <a:lstStyle/>
          <a:p>
            <a:r>
              <a:rPr lang="en-CA" dirty="0"/>
              <a:t>RESULTS WITH ENERGY MINIMIZATION</a:t>
            </a:r>
            <a:endParaRPr lang="en-GB" dirty="0"/>
          </a:p>
        </p:txBody>
      </p:sp>
      <p:sp>
        <p:nvSpPr>
          <p:cNvPr id="5" name="Slide Number Placeholder 4">
            <a:extLst>
              <a:ext uri="{FF2B5EF4-FFF2-40B4-BE49-F238E27FC236}">
                <a16:creationId xmlns:a16="http://schemas.microsoft.com/office/drawing/2014/main" id="{D696C69A-9744-4F48-B3FA-5D1740A455B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graphicFrame>
        <p:nvGraphicFramePr>
          <p:cNvPr id="6" name="Table 5">
            <a:extLst>
              <a:ext uri="{FF2B5EF4-FFF2-40B4-BE49-F238E27FC236}">
                <a16:creationId xmlns:a16="http://schemas.microsoft.com/office/drawing/2014/main" id="{2189E938-F9FA-4F0A-A362-7CB0F6A5C57D}"/>
              </a:ext>
            </a:extLst>
          </p:cNvPr>
          <p:cNvGraphicFramePr>
            <a:graphicFrameLocks noGrp="1"/>
          </p:cNvGraphicFramePr>
          <p:nvPr>
            <p:extLst>
              <p:ext uri="{D42A27DB-BD31-4B8C-83A1-F6EECF244321}">
                <p14:modId xmlns:p14="http://schemas.microsoft.com/office/powerpoint/2010/main" val="2537790587"/>
              </p:ext>
            </p:extLst>
          </p:nvPr>
        </p:nvGraphicFramePr>
        <p:xfrm>
          <a:off x="187946" y="1594679"/>
          <a:ext cx="8684385" cy="2540000"/>
        </p:xfrm>
        <a:graphic>
          <a:graphicData uri="http://schemas.openxmlformats.org/drawingml/2006/table">
            <a:tbl>
              <a:tblPr>
                <a:tableStyleId>{3C2FFA5D-87B4-456A-9821-1D502468CF0F}</a:tableStyleId>
              </a:tblPr>
              <a:tblGrid>
                <a:gridCol w="895159">
                  <a:extLst>
                    <a:ext uri="{9D8B030D-6E8A-4147-A177-3AD203B41FA5}">
                      <a16:colId xmlns:a16="http://schemas.microsoft.com/office/drawing/2014/main" val="417810584"/>
                    </a:ext>
                  </a:extLst>
                </a:gridCol>
                <a:gridCol w="895159">
                  <a:extLst>
                    <a:ext uri="{9D8B030D-6E8A-4147-A177-3AD203B41FA5}">
                      <a16:colId xmlns:a16="http://schemas.microsoft.com/office/drawing/2014/main" val="1382222612"/>
                    </a:ext>
                  </a:extLst>
                </a:gridCol>
                <a:gridCol w="1990728">
                  <a:extLst>
                    <a:ext uri="{9D8B030D-6E8A-4147-A177-3AD203B41FA5}">
                      <a16:colId xmlns:a16="http://schemas.microsoft.com/office/drawing/2014/main" val="1441483478"/>
                    </a:ext>
                  </a:extLst>
                </a:gridCol>
                <a:gridCol w="1442944">
                  <a:extLst>
                    <a:ext uri="{9D8B030D-6E8A-4147-A177-3AD203B41FA5}">
                      <a16:colId xmlns:a16="http://schemas.microsoft.com/office/drawing/2014/main" val="1682489792"/>
                    </a:ext>
                  </a:extLst>
                </a:gridCol>
                <a:gridCol w="641308">
                  <a:extLst>
                    <a:ext uri="{9D8B030D-6E8A-4147-A177-3AD203B41FA5}">
                      <a16:colId xmlns:a16="http://schemas.microsoft.com/office/drawing/2014/main" val="3277754784"/>
                    </a:ext>
                  </a:extLst>
                </a:gridCol>
                <a:gridCol w="1028767">
                  <a:extLst>
                    <a:ext uri="{9D8B030D-6E8A-4147-A177-3AD203B41FA5}">
                      <a16:colId xmlns:a16="http://schemas.microsoft.com/office/drawing/2014/main" val="3589247804"/>
                    </a:ext>
                  </a:extLst>
                </a:gridCol>
                <a:gridCol w="788275">
                  <a:extLst>
                    <a:ext uri="{9D8B030D-6E8A-4147-A177-3AD203B41FA5}">
                      <a16:colId xmlns:a16="http://schemas.microsoft.com/office/drawing/2014/main" val="1634885123"/>
                    </a:ext>
                  </a:extLst>
                </a:gridCol>
                <a:gridCol w="1002045">
                  <a:extLst>
                    <a:ext uri="{9D8B030D-6E8A-4147-A177-3AD203B41FA5}">
                      <a16:colId xmlns:a16="http://schemas.microsoft.com/office/drawing/2014/main" val="649189232"/>
                    </a:ext>
                  </a:extLst>
                </a:gridCol>
              </a:tblGrid>
              <a:tr h="436340">
                <a:tc>
                  <a:txBody>
                    <a:bodyPr/>
                    <a:lstStyle/>
                    <a:p>
                      <a:pPr algn="ctr" fontAlgn="b"/>
                      <a:r>
                        <a:rPr lang="en-GB" sz="1200" b="1" u="none" strike="noStrike" dirty="0">
                          <a:effectLst/>
                        </a:rPr>
                        <a:t>Mutation</a:t>
                      </a:r>
                      <a:endParaRPr lang="en-GB" sz="1200" b="1"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200" b="1" u="none" strike="noStrike" dirty="0">
                          <a:effectLst/>
                        </a:rPr>
                        <a:t>Prediction</a:t>
                      </a:r>
                      <a:endParaRPr lang="en-GB" sz="1200" b="1"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200" b="1" u="none" strike="noStrike" dirty="0">
                          <a:effectLst/>
                        </a:rPr>
                        <a:t>PhD-SNP</a:t>
                      </a:r>
                      <a:endParaRPr lang="en-GB" sz="1200" b="1"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200" b="1" u="none" strike="noStrike" dirty="0">
                          <a:effectLst/>
                        </a:rPr>
                        <a:t>PANTHER</a:t>
                      </a:r>
                      <a:endParaRPr lang="en-GB" sz="1200" b="1"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200" b="1" u="none" strike="noStrike" dirty="0">
                          <a:effectLst/>
                        </a:rPr>
                        <a:t>RI</a:t>
                      </a:r>
                      <a:endParaRPr lang="en-GB" sz="1200" b="1"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200" b="1" u="none" strike="noStrike" dirty="0">
                          <a:effectLst/>
                        </a:rPr>
                        <a:t>Probability</a:t>
                      </a:r>
                      <a:endParaRPr lang="en-GB" sz="1200" b="1"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200" b="1" u="none" strike="noStrike" dirty="0">
                          <a:effectLst/>
                        </a:rPr>
                        <a:t>EM Native</a:t>
                      </a:r>
                      <a:endParaRPr lang="en-GB" sz="1200" b="1"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200" b="1" u="none" strike="noStrike" dirty="0">
                          <a:effectLst/>
                        </a:rPr>
                        <a:t>EM Mutant</a:t>
                      </a:r>
                      <a:endParaRPr lang="en-GB" sz="1200" b="1" i="0" u="none" strike="noStrike" dirty="0">
                        <a:solidFill>
                          <a:srgbClr val="000000"/>
                        </a:solidFill>
                        <a:effectLst/>
                        <a:latin typeface="Calibri" panose="020F0502020204030204" pitchFamily="34" charset="0"/>
                      </a:endParaRPr>
                    </a:p>
                  </a:txBody>
                  <a:tcPr marL="4717" marR="4717" marT="4717" marB="0" anchor="b"/>
                </a:tc>
                <a:extLst>
                  <a:ext uri="{0D108BD9-81ED-4DB2-BD59-A6C34878D82A}">
                    <a16:rowId xmlns:a16="http://schemas.microsoft.com/office/drawing/2014/main" val="3910532294"/>
                  </a:ext>
                </a:extLst>
              </a:tr>
              <a:tr h="420732">
                <a:tc>
                  <a:txBody>
                    <a:bodyPr/>
                    <a:lstStyle/>
                    <a:p>
                      <a:pPr algn="ctr" fontAlgn="b"/>
                      <a:r>
                        <a:rPr lang="en-GB" sz="1050" u="none" strike="noStrike" dirty="0">
                          <a:effectLst/>
                        </a:rPr>
                        <a:t>T274M</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Disease</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de-DE" sz="1050" u="none" strike="noStrike" dirty="0">
                          <a:effectLst/>
                        </a:rPr>
                        <a:t>F[T]=93%  F[M]=0%   Nali=995</a:t>
                      </a:r>
                      <a:endParaRPr lang="de-DE"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F[T]=98%  F[M]=0%  </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9</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0.947</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-86588.4</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CA" sz="1050" b="0" i="0" u="none" strike="noStrike" dirty="0">
                          <a:solidFill>
                            <a:srgbClr val="000000"/>
                          </a:solidFill>
                          <a:effectLst/>
                          <a:latin typeface="Calibri" panose="020F0502020204030204" pitchFamily="34" charset="0"/>
                        </a:rPr>
                        <a:t>-</a:t>
                      </a:r>
                      <a:r>
                        <a:rPr lang="en-GB" sz="1050" b="0" i="0" u="none" strike="noStrike" dirty="0">
                          <a:solidFill>
                            <a:srgbClr val="000000"/>
                          </a:solidFill>
                          <a:effectLst/>
                          <a:latin typeface="Calibri" panose="020F0502020204030204" pitchFamily="34" charset="0"/>
                        </a:rPr>
                        <a:t>247354.6</a:t>
                      </a:r>
                    </a:p>
                  </a:txBody>
                  <a:tcPr marL="4717" marR="4717" marT="4717" marB="0" anchor="b"/>
                </a:tc>
                <a:extLst>
                  <a:ext uri="{0D108BD9-81ED-4DB2-BD59-A6C34878D82A}">
                    <a16:rowId xmlns:a16="http://schemas.microsoft.com/office/drawing/2014/main" val="1425487649"/>
                  </a:ext>
                </a:extLst>
              </a:tr>
              <a:tr h="420732">
                <a:tc>
                  <a:txBody>
                    <a:bodyPr/>
                    <a:lstStyle/>
                    <a:p>
                      <a:pPr algn="ctr" fontAlgn="b"/>
                      <a:r>
                        <a:rPr lang="en-GB" sz="1050" u="none" strike="noStrike">
                          <a:effectLst/>
                        </a:rPr>
                        <a:t>R311Q</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Disease</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pt-BR" sz="1050" u="none" strike="noStrike" dirty="0">
                          <a:effectLst/>
                        </a:rPr>
                        <a:t>F[R]=92%  F[Q]=0%   Nali=992</a:t>
                      </a:r>
                      <a:endParaRPr lang="pt-BR"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pt-BR" sz="1050" u="none" strike="noStrike" dirty="0">
                          <a:effectLst/>
                        </a:rPr>
                        <a:t>F[R]=94%  F[Q]=0%  </a:t>
                      </a:r>
                      <a:endParaRPr lang="pt-BR"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9</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0.929</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CA" sz="1050" b="0" i="0" u="none" strike="noStrike" dirty="0">
                          <a:solidFill>
                            <a:srgbClr val="000000"/>
                          </a:solidFill>
                          <a:effectLst/>
                          <a:latin typeface="Calibri" panose="020F0502020204030204" pitchFamily="34" charset="0"/>
                        </a:rPr>
                        <a:t>-</a:t>
                      </a:r>
                      <a:r>
                        <a:rPr lang="en-GB" sz="1050" b="0" i="0" u="none" strike="noStrike" dirty="0">
                          <a:solidFill>
                            <a:srgbClr val="000000"/>
                          </a:solidFill>
                          <a:effectLst/>
                          <a:latin typeface="Calibri" panose="020F0502020204030204" pitchFamily="34" charset="0"/>
                        </a:rPr>
                        <a:t>87320.1</a:t>
                      </a:r>
                    </a:p>
                  </a:txBody>
                  <a:tcPr marL="4717" marR="4717" marT="4717" marB="0" anchor="b"/>
                </a:tc>
                <a:tc>
                  <a:txBody>
                    <a:bodyPr/>
                    <a:lstStyle/>
                    <a:p>
                      <a:pPr algn="ctr" fontAlgn="b"/>
                      <a:r>
                        <a:rPr lang="en-CA" sz="1050" b="0" i="0" u="none" strike="noStrike" dirty="0">
                          <a:solidFill>
                            <a:srgbClr val="000000"/>
                          </a:solidFill>
                          <a:effectLst/>
                          <a:latin typeface="Calibri" panose="020F0502020204030204" pitchFamily="34" charset="0"/>
                        </a:rPr>
                        <a:t>-</a:t>
                      </a:r>
                      <a:r>
                        <a:rPr lang="en-GB" sz="1050" b="0" i="0" u="none" strike="noStrike" dirty="0">
                          <a:solidFill>
                            <a:srgbClr val="000000"/>
                          </a:solidFill>
                          <a:effectLst/>
                          <a:latin typeface="Calibri" panose="020F0502020204030204" pitchFamily="34" charset="0"/>
                        </a:rPr>
                        <a:t>246171.2</a:t>
                      </a:r>
                    </a:p>
                  </a:txBody>
                  <a:tcPr marL="4717" marR="4717" marT="4717" marB="0" anchor="b"/>
                </a:tc>
                <a:extLst>
                  <a:ext uri="{0D108BD9-81ED-4DB2-BD59-A6C34878D82A}">
                    <a16:rowId xmlns:a16="http://schemas.microsoft.com/office/drawing/2014/main" val="3516138598"/>
                  </a:ext>
                </a:extLst>
              </a:tr>
              <a:tr h="420732">
                <a:tc>
                  <a:txBody>
                    <a:bodyPr/>
                    <a:lstStyle/>
                    <a:p>
                      <a:pPr algn="ctr" fontAlgn="b"/>
                      <a:r>
                        <a:rPr lang="en-GB" sz="1050" u="none" strike="noStrike">
                          <a:effectLst/>
                        </a:rPr>
                        <a:t>R370W</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Disease</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pl-PL" sz="1050" u="none" strike="noStrike" dirty="0">
                          <a:effectLst/>
                        </a:rPr>
                        <a:t>F[R]=55%  F[W]=0%   Nali=949</a:t>
                      </a:r>
                      <a:endParaRPr lang="pl-PL"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F[R]=62%  F[W]=0%  </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9</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0.945</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CA" sz="1050" b="0" i="0" u="none" strike="noStrike" dirty="0">
                          <a:solidFill>
                            <a:srgbClr val="000000"/>
                          </a:solidFill>
                          <a:effectLst/>
                          <a:latin typeface="Calibri" panose="020F0502020204030204" pitchFamily="34" charset="0"/>
                        </a:rPr>
                        <a:t>-</a:t>
                      </a:r>
                      <a:r>
                        <a:rPr lang="en-GB" sz="1050" b="0" i="0" u="none" strike="noStrike" dirty="0">
                          <a:solidFill>
                            <a:srgbClr val="000000"/>
                          </a:solidFill>
                          <a:effectLst/>
                          <a:latin typeface="Calibri" panose="020F0502020204030204" pitchFamily="34" charset="0"/>
                        </a:rPr>
                        <a:t>83025.2</a:t>
                      </a:r>
                    </a:p>
                  </a:txBody>
                  <a:tcPr marL="4717" marR="4717" marT="4717" marB="0" anchor="b"/>
                </a:tc>
                <a:tc>
                  <a:txBody>
                    <a:bodyPr/>
                    <a:lstStyle/>
                    <a:p>
                      <a:pPr algn="ctr" fontAlgn="b"/>
                      <a:r>
                        <a:rPr lang="en-GB" sz="1050" u="none" strike="noStrike" dirty="0">
                          <a:effectLst/>
                        </a:rPr>
                        <a:t>-248250.5</a:t>
                      </a:r>
                      <a:endParaRPr lang="en-GB" sz="1050" b="0" i="0" u="none" strike="noStrike" dirty="0">
                        <a:solidFill>
                          <a:srgbClr val="000000"/>
                        </a:solidFill>
                        <a:effectLst/>
                        <a:latin typeface="Calibri" panose="020F0502020204030204" pitchFamily="34" charset="0"/>
                      </a:endParaRPr>
                    </a:p>
                  </a:txBody>
                  <a:tcPr marL="4717" marR="4717" marT="4717" marB="0" anchor="b"/>
                </a:tc>
                <a:extLst>
                  <a:ext uri="{0D108BD9-81ED-4DB2-BD59-A6C34878D82A}">
                    <a16:rowId xmlns:a16="http://schemas.microsoft.com/office/drawing/2014/main" val="403017435"/>
                  </a:ext>
                </a:extLst>
              </a:tr>
              <a:tr h="420732">
                <a:tc>
                  <a:txBody>
                    <a:bodyPr/>
                    <a:lstStyle/>
                    <a:p>
                      <a:pPr algn="ctr" fontAlgn="b"/>
                      <a:r>
                        <a:rPr lang="en-GB" sz="1050" u="none" strike="noStrike">
                          <a:effectLst/>
                        </a:rPr>
                        <a:t>R390W</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Disease</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pl-PL" sz="1050" u="none" strike="noStrike">
                          <a:effectLst/>
                        </a:rPr>
                        <a:t>F[R]=81%  F[W]=0%   Nali=884</a:t>
                      </a:r>
                      <a:endParaRPr lang="pl-PL"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F[R]=84%  F[W]=0%  </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9</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0.958</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CA" sz="1050" b="0" i="0" u="none" strike="noStrike" dirty="0">
                          <a:solidFill>
                            <a:srgbClr val="000000"/>
                          </a:solidFill>
                          <a:effectLst/>
                          <a:latin typeface="Calibri" panose="020F0502020204030204" pitchFamily="34" charset="0"/>
                        </a:rPr>
                        <a:t>7</a:t>
                      </a:r>
                      <a:r>
                        <a:rPr lang="en-GB" sz="1050" b="0" i="0" u="none" strike="noStrike" dirty="0">
                          <a:solidFill>
                            <a:srgbClr val="000000"/>
                          </a:solidFill>
                          <a:effectLst/>
                          <a:latin typeface="Calibri" panose="020F0502020204030204" pitchFamily="34" charset="0"/>
                        </a:rPr>
                        <a:t>2232953.4</a:t>
                      </a:r>
                    </a:p>
                  </a:txBody>
                  <a:tcPr marL="4717" marR="4717" marT="4717" marB="0" anchor="b"/>
                </a:tc>
                <a:tc>
                  <a:txBody>
                    <a:bodyPr/>
                    <a:lstStyle/>
                    <a:p>
                      <a:pPr algn="ctr" fontAlgn="b"/>
                      <a:r>
                        <a:rPr lang="en-CA" sz="1050" b="0" i="0" u="none" strike="noStrike" dirty="0">
                          <a:solidFill>
                            <a:srgbClr val="000000"/>
                          </a:solidFill>
                          <a:effectLst/>
                          <a:latin typeface="Calibri" panose="020F0502020204030204" pitchFamily="34" charset="0"/>
                        </a:rPr>
                        <a:t>-</a:t>
                      </a:r>
                      <a:r>
                        <a:rPr lang="en-GB" sz="1050" b="0" i="0" u="none" strike="noStrike" dirty="0">
                          <a:solidFill>
                            <a:srgbClr val="000000"/>
                          </a:solidFill>
                          <a:effectLst/>
                          <a:latin typeface="Calibri" panose="020F0502020204030204" pitchFamily="34" charset="0"/>
                        </a:rPr>
                        <a:t>247801.7</a:t>
                      </a:r>
                    </a:p>
                  </a:txBody>
                  <a:tcPr marL="4717" marR="4717" marT="4717" marB="0" anchor="b"/>
                </a:tc>
                <a:extLst>
                  <a:ext uri="{0D108BD9-81ED-4DB2-BD59-A6C34878D82A}">
                    <a16:rowId xmlns:a16="http://schemas.microsoft.com/office/drawing/2014/main" val="2190071360"/>
                  </a:ext>
                </a:extLst>
              </a:tr>
              <a:tr h="420732">
                <a:tc>
                  <a:txBody>
                    <a:bodyPr/>
                    <a:lstStyle/>
                    <a:p>
                      <a:pPr algn="ctr" fontAlgn="b"/>
                      <a:r>
                        <a:rPr lang="en-GB" sz="1050" u="none" strike="noStrike" dirty="0">
                          <a:effectLst/>
                        </a:rPr>
                        <a:t>C489G</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Disease</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F[C]=66%  F[G]=2%   Nali=107</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F[C]=69%  F[G]=2%  </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9</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a:effectLst/>
                        </a:rPr>
                        <a:t>0.946</a:t>
                      </a:r>
                      <a:endParaRPr lang="en-GB" sz="1050" b="0" i="0" u="none" strike="noStrike">
                        <a:solidFill>
                          <a:srgbClr val="000000"/>
                        </a:solidFill>
                        <a:effectLst/>
                        <a:latin typeface="Calibri" panose="020F0502020204030204" pitchFamily="34" charset="0"/>
                      </a:endParaRPr>
                    </a:p>
                  </a:txBody>
                  <a:tcPr marL="4717" marR="4717" marT="4717" marB="0" anchor="b"/>
                </a:tc>
                <a:tc>
                  <a:txBody>
                    <a:bodyPr/>
                    <a:lstStyle/>
                    <a:p>
                      <a:pPr algn="ctr" fontAlgn="b"/>
                      <a:r>
                        <a:rPr lang="en-GB" sz="1050" u="none" strike="noStrike" dirty="0">
                          <a:effectLst/>
                        </a:rPr>
                        <a:t>-67590.7</a:t>
                      </a:r>
                      <a:endParaRPr lang="en-GB" sz="1050" b="0" i="0" u="none" strike="noStrike" dirty="0">
                        <a:solidFill>
                          <a:srgbClr val="000000"/>
                        </a:solidFill>
                        <a:effectLst/>
                        <a:latin typeface="Calibri" panose="020F0502020204030204" pitchFamily="34" charset="0"/>
                      </a:endParaRPr>
                    </a:p>
                  </a:txBody>
                  <a:tcPr marL="4717" marR="4717" marT="4717" marB="0" anchor="b"/>
                </a:tc>
                <a:tc>
                  <a:txBody>
                    <a:bodyPr/>
                    <a:lstStyle/>
                    <a:p>
                      <a:pPr algn="ctr" fontAlgn="b"/>
                      <a:r>
                        <a:rPr lang="en-CA" sz="1050" b="0" i="0" u="none" strike="noStrike" dirty="0">
                          <a:solidFill>
                            <a:srgbClr val="000000"/>
                          </a:solidFill>
                          <a:effectLst/>
                          <a:latin typeface="Calibri" panose="020F0502020204030204" pitchFamily="34" charset="0"/>
                        </a:rPr>
                        <a:t>-</a:t>
                      </a:r>
                      <a:r>
                        <a:rPr lang="en-GB" sz="1050" b="0" i="0" u="none" strike="noStrike" dirty="0">
                          <a:solidFill>
                            <a:srgbClr val="000000"/>
                          </a:solidFill>
                          <a:effectLst/>
                          <a:latin typeface="Calibri" panose="020F0502020204030204" pitchFamily="34" charset="0"/>
                        </a:rPr>
                        <a:t>247130.3</a:t>
                      </a:r>
                    </a:p>
                  </a:txBody>
                  <a:tcPr marL="4717" marR="4717" marT="4717" marB="0" anchor="b"/>
                </a:tc>
                <a:extLst>
                  <a:ext uri="{0D108BD9-81ED-4DB2-BD59-A6C34878D82A}">
                    <a16:rowId xmlns:a16="http://schemas.microsoft.com/office/drawing/2014/main" val="3091308515"/>
                  </a:ext>
                </a:extLst>
              </a:tr>
            </a:tbl>
          </a:graphicData>
        </a:graphic>
      </p:graphicFrame>
    </p:spTree>
    <p:extLst>
      <p:ext uri="{BB962C8B-B14F-4D97-AF65-F5344CB8AC3E}">
        <p14:creationId xmlns:p14="http://schemas.microsoft.com/office/powerpoint/2010/main" val="4246489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2D27-59B1-46CB-9DF5-1769E6FF7E62}"/>
              </a:ext>
            </a:extLst>
          </p:cNvPr>
          <p:cNvSpPr>
            <a:spLocks noGrp="1"/>
          </p:cNvSpPr>
          <p:nvPr>
            <p:ph type="ctrTitle"/>
          </p:nvPr>
        </p:nvSpPr>
        <p:spPr>
          <a:xfrm>
            <a:off x="0" y="1203394"/>
            <a:ext cx="7192617" cy="2961900"/>
          </a:xfrm>
        </p:spPr>
        <p:txBody>
          <a:bodyPr/>
          <a:lstStyle/>
          <a:p>
            <a:r>
              <a:rPr lang="en-CA" dirty="0"/>
              <a:t>OBJECTIVE 6</a:t>
            </a:r>
            <a:br>
              <a:rPr lang="en-CA" dirty="0"/>
            </a:br>
            <a:r>
              <a:rPr lang="en-CA" sz="4000" dirty="0"/>
              <a:t>Single Model Analysis for the native and mutant compounds</a:t>
            </a:r>
            <a:br>
              <a:rPr lang="en-GB" dirty="0"/>
            </a:br>
            <a:endParaRPr lang="en-GB" dirty="0"/>
          </a:p>
        </p:txBody>
      </p:sp>
    </p:spTree>
    <p:extLst>
      <p:ext uri="{BB962C8B-B14F-4D97-AF65-F5344CB8AC3E}">
        <p14:creationId xmlns:p14="http://schemas.microsoft.com/office/powerpoint/2010/main" val="805535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6EEC4-27D6-4443-9835-49672183A851}"/>
              </a:ext>
            </a:extLst>
          </p:cNvPr>
          <p:cNvSpPr>
            <a:spLocks noGrp="1"/>
          </p:cNvSpPr>
          <p:nvPr>
            <p:ph type="title"/>
          </p:nvPr>
        </p:nvSpPr>
        <p:spPr>
          <a:xfrm>
            <a:off x="409314" y="392575"/>
            <a:ext cx="5258400" cy="766200"/>
          </a:xfrm>
        </p:spPr>
        <p:txBody>
          <a:bodyPr/>
          <a:lstStyle/>
          <a:p>
            <a:r>
              <a:rPr lang="en-CA" dirty="0"/>
              <a:t>SINGLE MODEL ANALYSIS </a:t>
            </a:r>
            <a:endParaRPr lang="en-GB" dirty="0"/>
          </a:p>
        </p:txBody>
      </p:sp>
      <p:sp>
        <p:nvSpPr>
          <p:cNvPr id="3" name="Text Placeholder 2">
            <a:extLst>
              <a:ext uri="{FF2B5EF4-FFF2-40B4-BE49-F238E27FC236}">
                <a16:creationId xmlns:a16="http://schemas.microsoft.com/office/drawing/2014/main" id="{71203685-42F3-4337-A7F9-325049D889BF}"/>
              </a:ext>
            </a:extLst>
          </p:cNvPr>
          <p:cNvSpPr>
            <a:spLocks noGrp="1"/>
          </p:cNvSpPr>
          <p:nvPr>
            <p:ph type="body" idx="1"/>
          </p:nvPr>
        </p:nvSpPr>
        <p:spPr>
          <a:xfrm>
            <a:off x="409314" y="1749467"/>
            <a:ext cx="8325372" cy="2724300"/>
          </a:xfrm>
        </p:spPr>
        <p:txBody>
          <a:bodyPr/>
          <a:lstStyle/>
          <a:p>
            <a:r>
              <a:rPr lang="en-CA" sz="2400" b="1" dirty="0"/>
              <a:t>Intra-Molecular Interactions </a:t>
            </a:r>
            <a:r>
              <a:rPr lang="en-CA" sz="2400" dirty="0"/>
              <a:t>– Protein Interaction Calculator (PIC) </a:t>
            </a:r>
          </a:p>
          <a:p>
            <a:r>
              <a:rPr lang="en-CA" sz="2400" b="1" dirty="0"/>
              <a:t>Secondary structure Analysis </a:t>
            </a:r>
            <a:r>
              <a:rPr lang="en-CA" sz="2400" dirty="0"/>
              <a:t>– </a:t>
            </a:r>
            <a:r>
              <a:rPr lang="en-CA" sz="2400" dirty="0" err="1"/>
              <a:t>PolyView</a:t>
            </a:r>
            <a:r>
              <a:rPr lang="en-CA" sz="2400" dirty="0"/>
              <a:t> MM</a:t>
            </a:r>
          </a:p>
          <a:p>
            <a:r>
              <a:rPr lang="en-CA" sz="2400" b="1" dirty="0"/>
              <a:t>Contact Map Analysis </a:t>
            </a:r>
            <a:r>
              <a:rPr lang="en-CA" sz="2400" dirty="0"/>
              <a:t>– CM View</a:t>
            </a:r>
          </a:p>
          <a:p>
            <a:r>
              <a:rPr lang="en-CA" sz="2400" b="1" dirty="0"/>
              <a:t>Fluctuation Analysis </a:t>
            </a:r>
            <a:r>
              <a:rPr lang="en-CA" sz="2400" dirty="0"/>
              <a:t>– CABS Flex</a:t>
            </a:r>
          </a:p>
          <a:p>
            <a:r>
              <a:rPr lang="en-CA" sz="2400" b="1" dirty="0"/>
              <a:t>Solvent Accessible Surface Areas (SASA) – </a:t>
            </a:r>
            <a:r>
              <a:rPr lang="en-CA" sz="2400" dirty="0"/>
              <a:t>GETAREA</a:t>
            </a:r>
          </a:p>
          <a:p>
            <a:pPr marL="101600" indent="0">
              <a:buNone/>
            </a:pPr>
            <a:endParaRPr lang="en-CA" sz="2400" dirty="0"/>
          </a:p>
        </p:txBody>
      </p:sp>
      <p:sp>
        <p:nvSpPr>
          <p:cNvPr id="5" name="Slide Number Placeholder 4">
            <a:extLst>
              <a:ext uri="{FF2B5EF4-FFF2-40B4-BE49-F238E27FC236}">
                <a16:creationId xmlns:a16="http://schemas.microsoft.com/office/drawing/2014/main" id="{85F3C01D-544B-4D38-9026-165B02139E6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Tree>
    <p:extLst>
      <p:ext uri="{BB962C8B-B14F-4D97-AF65-F5344CB8AC3E}">
        <p14:creationId xmlns:p14="http://schemas.microsoft.com/office/powerpoint/2010/main" val="60098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BFA24-275F-4373-AD48-7A502712A2AA}"/>
              </a:ext>
            </a:extLst>
          </p:cNvPr>
          <p:cNvSpPr>
            <a:spLocks noGrp="1"/>
          </p:cNvSpPr>
          <p:nvPr>
            <p:ph type="title"/>
          </p:nvPr>
        </p:nvSpPr>
        <p:spPr/>
        <p:txBody>
          <a:bodyPr/>
          <a:lstStyle/>
          <a:p>
            <a:r>
              <a:rPr lang="en-CA" dirty="0"/>
              <a:t>AIM AND OBJECTIVE</a:t>
            </a:r>
            <a:endParaRPr lang="en-GB" dirty="0"/>
          </a:p>
        </p:txBody>
      </p:sp>
      <p:sp>
        <p:nvSpPr>
          <p:cNvPr id="3" name="Text Placeholder 2">
            <a:extLst>
              <a:ext uri="{FF2B5EF4-FFF2-40B4-BE49-F238E27FC236}">
                <a16:creationId xmlns:a16="http://schemas.microsoft.com/office/drawing/2014/main" id="{671248CF-D8F0-4B70-8B6A-59A96EE316C6}"/>
              </a:ext>
            </a:extLst>
          </p:cNvPr>
          <p:cNvSpPr>
            <a:spLocks noGrp="1"/>
          </p:cNvSpPr>
          <p:nvPr>
            <p:ph type="body" idx="1"/>
          </p:nvPr>
        </p:nvSpPr>
        <p:spPr>
          <a:xfrm>
            <a:off x="255863" y="1464023"/>
            <a:ext cx="8377497" cy="1203035"/>
          </a:xfrm>
        </p:spPr>
        <p:txBody>
          <a:bodyPr/>
          <a:lstStyle/>
          <a:p>
            <a:r>
              <a:rPr lang="en-CA" sz="1600" b="1" dirty="0">
                <a:solidFill>
                  <a:schemeClr val="bg2">
                    <a:lumMod val="50000"/>
                  </a:schemeClr>
                </a:solidFill>
                <a:latin typeface="+mn-lt"/>
              </a:rPr>
              <a:t>AIM: </a:t>
            </a:r>
          </a:p>
          <a:p>
            <a:pPr marL="101600" indent="0">
              <a:buNone/>
            </a:pPr>
            <a:r>
              <a:rPr lang="en-CA" sz="1600" dirty="0">
                <a:solidFill>
                  <a:schemeClr val="bg2">
                    <a:lumMod val="50000"/>
                  </a:schemeClr>
                </a:solidFill>
                <a:latin typeface="+mn-lt"/>
              </a:rPr>
              <a:t>To determine deleterious SAPs and perform comparative and structural analysis in the ARSA gene in patients with metachromatic leukodystrophy (MLD). </a:t>
            </a:r>
            <a:endParaRPr lang="en-GB" sz="1600" dirty="0">
              <a:solidFill>
                <a:schemeClr val="bg2">
                  <a:lumMod val="50000"/>
                </a:schemeClr>
              </a:solidFill>
              <a:latin typeface="+mn-lt"/>
            </a:endParaRPr>
          </a:p>
        </p:txBody>
      </p:sp>
      <p:sp>
        <p:nvSpPr>
          <p:cNvPr id="4" name="Text Placeholder 3">
            <a:extLst>
              <a:ext uri="{FF2B5EF4-FFF2-40B4-BE49-F238E27FC236}">
                <a16:creationId xmlns:a16="http://schemas.microsoft.com/office/drawing/2014/main" id="{66E7E263-8CE4-4ED3-AEA6-999BEF1848C2}"/>
              </a:ext>
            </a:extLst>
          </p:cNvPr>
          <p:cNvSpPr>
            <a:spLocks noGrp="1"/>
          </p:cNvSpPr>
          <p:nvPr>
            <p:ph type="body" idx="2"/>
          </p:nvPr>
        </p:nvSpPr>
        <p:spPr>
          <a:xfrm>
            <a:off x="255863" y="2414001"/>
            <a:ext cx="8748534" cy="2025376"/>
          </a:xfrm>
        </p:spPr>
        <p:txBody>
          <a:bodyPr/>
          <a:lstStyle/>
          <a:p>
            <a:r>
              <a:rPr lang="en-IN" sz="1600" b="1" dirty="0">
                <a:solidFill>
                  <a:schemeClr val="bg2">
                    <a:lumMod val="50000"/>
                  </a:schemeClr>
                </a:solidFill>
                <a:latin typeface="+mn-lt"/>
                <a:cs typeface="Times New Roman" pitchFamily="18" charset="0"/>
              </a:rPr>
              <a:t>OBJECTIVE:</a:t>
            </a:r>
          </a:p>
          <a:p>
            <a:pPr marL="444500" indent="-342900">
              <a:buClrTx/>
              <a:buFont typeface="+mj-lt"/>
              <a:buAutoNum type="arabicParenR"/>
            </a:pPr>
            <a:r>
              <a:rPr lang="en-IN" sz="1600" dirty="0">
                <a:solidFill>
                  <a:schemeClr val="bg2">
                    <a:lumMod val="50000"/>
                  </a:schemeClr>
                </a:solidFill>
                <a:latin typeface="+mn-lt"/>
                <a:cs typeface="Times New Roman" pitchFamily="18" charset="0"/>
              </a:rPr>
              <a:t>Identification of gene target and retrieval of SAP sequences from various data sources.</a:t>
            </a:r>
          </a:p>
          <a:p>
            <a:pPr marL="444500" indent="-342900">
              <a:buClrTx/>
              <a:buFont typeface="+mj-lt"/>
              <a:buAutoNum type="arabicParenR"/>
            </a:pPr>
            <a:r>
              <a:rPr lang="en-IN" sz="1600" dirty="0">
                <a:solidFill>
                  <a:schemeClr val="bg2">
                    <a:lumMod val="50000"/>
                  </a:schemeClr>
                </a:solidFill>
                <a:latin typeface="+mn-lt"/>
                <a:cs typeface="Times New Roman" pitchFamily="18" charset="0"/>
              </a:rPr>
              <a:t>The retrieved dataset  is validated and screened for identifying deleterious SAP’s using </a:t>
            </a:r>
            <a:r>
              <a:rPr lang="en-IN" sz="1600" dirty="0" err="1">
                <a:solidFill>
                  <a:schemeClr val="bg2">
                    <a:lumMod val="50000"/>
                  </a:schemeClr>
                </a:solidFill>
                <a:latin typeface="+mn-lt"/>
                <a:cs typeface="Times New Roman" pitchFamily="18" charset="0"/>
              </a:rPr>
              <a:t>SNPs&amp;GO</a:t>
            </a:r>
            <a:r>
              <a:rPr lang="en-IN" sz="1600" dirty="0">
                <a:solidFill>
                  <a:schemeClr val="bg2">
                    <a:lumMod val="50000"/>
                  </a:schemeClr>
                </a:solidFill>
                <a:latin typeface="+mn-lt"/>
                <a:cs typeface="Times New Roman" pitchFamily="18" charset="0"/>
              </a:rPr>
              <a:t> based on Support Vector Machines (SVM). </a:t>
            </a:r>
          </a:p>
          <a:p>
            <a:pPr marL="444500" indent="-342900">
              <a:buClrTx/>
              <a:buFont typeface="+mj-lt"/>
              <a:buAutoNum type="arabicParenR"/>
            </a:pPr>
            <a:r>
              <a:rPr lang="en-IN" sz="1600" dirty="0">
                <a:solidFill>
                  <a:schemeClr val="bg2">
                    <a:lumMod val="50000"/>
                  </a:schemeClr>
                </a:solidFill>
                <a:latin typeface="+mn-lt"/>
                <a:cs typeface="Times New Roman" pitchFamily="18" charset="0"/>
              </a:rPr>
              <a:t>The Selected Protein is Modelled ,Validated and Mutated using various software’s.</a:t>
            </a:r>
          </a:p>
          <a:p>
            <a:pPr marL="444500" indent="-342900">
              <a:buClrTx/>
              <a:buFont typeface="+mj-lt"/>
              <a:buAutoNum type="arabicParenR"/>
            </a:pPr>
            <a:r>
              <a:rPr lang="en-IN" sz="1600" dirty="0">
                <a:solidFill>
                  <a:schemeClr val="bg2">
                    <a:lumMod val="50000"/>
                  </a:schemeClr>
                </a:solidFill>
                <a:latin typeface="+mn-lt"/>
                <a:cs typeface="Times New Roman" pitchFamily="18" charset="0"/>
              </a:rPr>
              <a:t>Comparative Analysis is performed for both Native and Mutant protein.</a:t>
            </a:r>
          </a:p>
          <a:p>
            <a:endParaRPr lang="en-GB" dirty="0"/>
          </a:p>
        </p:txBody>
      </p:sp>
      <p:sp>
        <p:nvSpPr>
          <p:cNvPr id="5" name="Slide Number Placeholder 4">
            <a:extLst>
              <a:ext uri="{FF2B5EF4-FFF2-40B4-BE49-F238E27FC236}">
                <a16:creationId xmlns:a16="http://schemas.microsoft.com/office/drawing/2014/main" id="{EC6A30FD-AF85-43CA-885C-214C6FAD53F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grpSp>
        <p:nvGrpSpPr>
          <p:cNvPr id="6" name="Google Shape;700;p37">
            <a:extLst>
              <a:ext uri="{FF2B5EF4-FFF2-40B4-BE49-F238E27FC236}">
                <a16:creationId xmlns:a16="http://schemas.microsoft.com/office/drawing/2014/main" id="{72EC0AF7-62AB-41A9-B644-60A04B925EE3}"/>
              </a:ext>
            </a:extLst>
          </p:cNvPr>
          <p:cNvGrpSpPr/>
          <p:nvPr/>
        </p:nvGrpSpPr>
        <p:grpSpPr>
          <a:xfrm>
            <a:off x="255863" y="617925"/>
            <a:ext cx="309022" cy="315499"/>
            <a:chOff x="3951850" y="2985350"/>
            <a:chExt cx="407950" cy="416500"/>
          </a:xfrm>
        </p:grpSpPr>
        <p:sp>
          <p:nvSpPr>
            <p:cNvPr id="7" name="Google Shape;701;p37">
              <a:extLst>
                <a:ext uri="{FF2B5EF4-FFF2-40B4-BE49-F238E27FC236}">
                  <a16:creationId xmlns:a16="http://schemas.microsoft.com/office/drawing/2014/main" id="{63D11BE9-546C-4AE2-8AD6-C776BB7A7042}"/>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702;p37">
              <a:extLst>
                <a:ext uri="{FF2B5EF4-FFF2-40B4-BE49-F238E27FC236}">
                  <a16:creationId xmlns:a16="http://schemas.microsoft.com/office/drawing/2014/main" id="{F22F7330-5E32-4891-9353-503C946816DB}"/>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703;p37">
              <a:extLst>
                <a:ext uri="{FF2B5EF4-FFF2-40B4-BE49-F238E27FC236}">
                  <a16:creationId xmlns:a16="http://schemas.microsoft.com/office/drawing/2014/main" id="{0DE63545-1533-4BC2-A819-97A9164793C0}"/>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704;p37">
              <a:extLst>
                <a:ext uri="{FF2B5EF4-FFF2-40B4-BE49-F238E27FC236}">
                  <a16:creationId xmlns:a16="http://schemas.microsoft.com/office/drawing/2014/main" id="{F7DD80D3-2135-4848-A662-73D4AD14B8E2}"/>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666566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2D27-59B1-46CB-9DF5-1769E6FF7E62}"/>
              </a:ext>
            </a:extLst>
          </p:cNvPr>
          <p:cNvSpPr>
            <a:spLocks noGrp="1"/>
          </p:cNvSpPr>
          <p:nvPr>
            <p:ph type="ctrTitle"/>
          </p:nvPr>
        </p:nvSpPr>
        <p:spPr>
          <a:xfrm>
            <a:off x="0" y="1203394"/>
            <a:ext cx="7691718" cy="2961900"/>
          </a:xfrm>
        </p:spPr>
        <p:txBody>
          <a:bodyPr/>
          <a:lstStyle/>
          <a:p>
            <a:r>
              <a:rPr lang="en-CA" sz="4800" dirty="0"/>
              <a:t>Intra-Molecular Interactions – Protein Interaction Calculator (PIC)</a:t>
            </a:r>
            <a:br>
              <a:rPr lang="en-GB" dirty="0"/>
            </a:br>
            <a:endParaRPr lang="en-GB" dirty="0"/>
          </a:p>
        </p:txBody>
      </p:sp>
    </p:spTree>
    <p:extLst>
      <p:ext uri="{BB962C8B-B14F-4D97-AF65-F5344CB8AC3E}">
        <p14:creationId xmlns:p14="http://schemas.microsoft.com/office/powerpoint/2010/main" val="2952133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5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69692BB-D8C7-4A34-9913-F0ED04D1DD2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pic>
        <p:nvPicPr>
          <p:cNvPr id="3" name="Picture 2">
            <a:extLst>
              <a:ext uri="{FF2B5EF4-FFF2-40B4-BE49-F238E27FC236}">
                <a16:creationId xmlns:a16="http://schemas.microsoft.com/office/drawing/2014/main" id="{B9175406-8517-404D-BFA3-E10B5A4EE0BA}"/>
              </a:ext>
            </a:extLst>
          </p:cNvPr>
          <p:cNvPicPr>
            <a:picLocks noChangeAspect="1"/>
          </p:cNvPicPr>
          <p:nvPr/>
        </p:nvPicPr>
        <p:blipFill rotWithShape="1">
          <a:blip r:embed="rId2"/>
          <a:srcRect l="17573" t="15686" r="31362"/>
          <a:stretch/>
        </p:blipFill>
        <p:spPr>
          <a:xfrm>
            <a:off x="459454" y="941701"/>
            <a:ext cx="3845106" cy="3950294"/>
          </a:xfrm>
          <a:prstGeom prst="rect">
            <a:avLst/>
          </a:prstGeom>
        </p:spPr>
      </p:pic>
      <p:pic>
        <p:nvPicPr>
          <p:cNvPr id="5" name="Picture 4">
            <a:extLst>
              <a:ext uri="{FF2B5EF4-FFF2-40B4-BE49-F238E27FC236}">
                <a16:creationId xmlns:a16="http://schemas.microsoft.com/office/drawing/2014/main" id="{037B9E5B-E87D-4F48-AF05-982792AE0561}"/>
              </a:ext>
            </a:extLst>
          </p:cNvPr>
          <p:cNvPicPr>
            <a:picLocks noChangeAspect="1"/>
          </p:cNvPicPr>
          <p:nvPr/>
        </p:nvPicPr>
        <p:blipFill rotWithShape="1">
          <a:blip r:embed="rId3"/>
          <a:srcRect l="18677" t="17570" r="31471" b="1255"/>
          <a:stretch/>
        </p:blipFill>
        <p:spPr>
          <a:xfrm>
            <a:off x="4839440" y="289519"/>
            <a:ext cx="3845106" cy="3950294"/>
          </a:xfrm>
          <a:prstGeom prst="rect">
            <a:avLst/>
          </a:prstGeom>
        </p:spPr>
      </p:pic>
    </p:spTree>
    <p:extLst>
      <p:ext uri="{BB962C8B-B14F-4D97-AF65-F5344CB8AC3E}">
        <p14:creationId xmlns:p14="http://schemas.microsoft.com/office/powerpoint/2010/main" val="35606561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AD519-3E94-40BD-B144-3B94399FE5CF}"/>
              </a:ext>
            </a:extLst>
          </p:cNvPr>
          <p:cNvSpPr>
            <a:spLocks noGrp="1"/>
          </p:cNvSpPr>
          <p:nvPr>
            <p:ph type="title"/>
          </p:nvPr>
        </p:nvSpPr>
        <p:spPr>
          <a:xfrm>
            <a:off x="0" y="392575"/>
            <a:ext cx="6683188" cy="766200"/>
          </a:xfrm>
        </p:spPr>
        <p:txBody>
          <a:bodyPr/>
          <a:lstStyle/>
          <a:p>
            <a:r>
              <a:rPr lang="en-CA" sz="2000" dirty="0"/>
              <a:t>Intra-Molecular Interactions – Protein Interaction Calculator </a:t>
            </a:r>
            <a:endParaRPr lang="en-GB" dirty="0"/>
          </a:p>
        </p:txBody>
      </p:sp>
      <p:sp>
        <p:nvSpPr>
          <p:cNvPr id="5" name="Slide Number Placeholder 4">
            <a:extLst>
              <a:ext uri="{FF2B5EF4-FFF2-40B4-BE49-F238E27FC236}">
                <a16:creationId xmlns:a16="http://schemas.microsoft.com/office/drawing/2014/main" id="{F1A7DDEB-361D-4820-A47A-54C420F0B58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graphicFrame>
        <p:nvGraphicFramePr>
          <p:cNvPr id="12" name="Table 11">
            <a:extLst>
              <a:ext uri="{FF2B5EF4-FFF2-40B4-BE49-F238E27FC236}">
                <a16:creationId xmlns:a16="http://schemas.microsoft.com/office/drawing/2014/main" id="{111D0461-7022-41E4-809F-50783995ADDA}"/>
              </a:ext>
            </a:extLst>
          </p:cNvPr>
          <p:cNvGraphicFramePr>
            <a:graphicFrameLocks noGrp="1"/>
          </p:cNvGraphicFramePr>
          <p:nvPr>
            <p:extLst>
              <p:ext uri="{D42A27DB-BD31-4B8C-83A1-F6EECF244321}">
                <p14:modId xmlns:p14="http://schemas.microsoft.com/office/powerpoint/2010/main" val="3987481131"/>
              </p:ext>
            </p:extLst>
          </p:nvPr>
        </p:nvGraphicFramePr>
        <p:xfrm>
          <a:off x="101087" y="1552133"/>
          <a:ext cx="8941826" cy="2493246"/>
        </p:xfrm>
        <a:graphic>
          <a:graphicData uri="http://schemas.openxmlformats.org/drawingml/2006/table">
            <a:tbl>
              <a:tblPr>
                <a:tableStyleId>{69C7853C-536D-4A76-A0AE-DD22124D55A5}</a:tableStyleId>
              </a:tblPr>
              <a:tblGrid>
                <a:gridCol w="959031">
                  <a:extLst>
                    <a:ext uri="{9D8B030D-6E8A-4147-A177-3AD203B41FA5}">
                      <a16:colId xmlns:a16="http://schemas.microsoft.com/office/drawing/2014/main" val="1598816928"/>
                    </a:ext>
                  </a:extLst>
                </a:gridCol>
                <a:gridCol w="1936330">
                  <a:extLst>
                    <a:ext uri="{9D8B030D-6E8A-4147-A177-3AD203B41FA5}">
                      <a16:colId xmlns:a16="http://schemas.microsoft.com/office/drawing/2014/main" val="1872373629"/>
                    </a:ext>
                  </a:extLst>
                </a:gridCol>
                <a:gridCol w="2182939">
                  <a:extLst>
                    <a:ext uri="{9D8B030D-6E8A-4147-A177-3AD203B41FA5}">
                      <a16:colId xmlns:a16="http://schemas.microsoft.com/office/drawing/2014/main" val="10494234"/>
                    </a:ext>
                  </a:extLst>
                </a:gridCol>
                <a:gridCol w="1342643">
                  <a:extLst>
                    <a:ext uri="{9D8B030D-6E8A-4147-A177-3AD203B41FA5}">
                      <a16:colId xmlns:a16="http://schemas.microsoft.com/office/drawing/2014/main" val="694169060"/>
                    </a:ext>
                  </a:extLst>
                </a:gridCol>
                <a:gridCol w="1251308">
                  <a:extLst>
                    <a:ext uri="{9D8B030D-6E8A-4147-A177-3AD203B41FA5}">
                      <a16:colId xmlns:a16="http://schemas.microsoft.com/office/drawing/2014/main" val="3652387900"/>
                    </a:ext>
                  </a:extLst>
                </a:gridCol>
                <a:gridCol w="1269575">
                  <a:extLst>
                    <a:ext uri="{9D8B030D-6E8A-4147-A177-3AD203B41FA5}">
                      <a16:colId xmlns:a16="http://schemas.microsoft.com/office/drawing/2014/main" val="2863902767"/>
                    </a:ext>
                  </a:extLst>
                </a:gridCol>
              </a:tblGrid>
              <a:tr h="651249">
                <a:tc>
                  <a:txBody>
                    <a:bodyPr/>
                    <a:lstStyle/>
                    <a:p>
                      <a:pPr algn="l" fontAlgn="t"/>
                      <a:r>
                        <a:rPr lang="en-GB" sz="1100" b="1" u="none" strike="noStrike" dirty="0">
                          <a:effectLst/>
                          <a:latin typeface="+mj-lt"/>
                        </a:rPr>
                        <a:t>Native and </a:t>
                      </a:r>
                      <a:br>
                        <a:rPr lang="en-GB" sz="1100" b="1" u="none" strike="noStrike" dirty="0">
                          <a:effectLst/>
                          <a:latin typeface="+mj-lt"/>
                        </a:rPr>
                      </a:br>
                      <a:r>
                        <a:rPr lang="en-GB" sz="1100" b="1" u="none" strike="noStrike" dirty="0">
                          <a:effectLst/>
                          <a:latin typeface="+mj-lt"/>
                        </a:rPr>
                        <a:t>Mutants</a:t>
                      </a:r>
                      <a:endParaRPr lang="en-GB" sz="1100" b="1" i="0" u="none" strike="noStrike" dirty="0">
                        <a:solidFill>
                          <a:srgbClr val="000000"/>
                        </a:solidFill>
                        <a:effectLst/>
                        <a:latin typeface="+mj-lt"/>
                      </a:endParaRPr>
                    </a:p>
                  </a:txBody>
                  <a:tcPr marL="3132" marR="3132" marT="3132" marB="0"/>
                </a:tc>
                <a:tc>
                  <a:txBody>
                    <a:bodyPr/>
                    <a:lstStyle/>
                    <a:p>
                      <a:pPr algn="l" fontAlgn="t"/>
                      <a:r>
                        <a:rPr lang="en-GB" sz="1100" b="1" u="none" strike="noStrike" dirty="0">
                          <a:effectLst/>
                          <a:latin typeface="+mj-lt"/>
                        </a:rPr>
                        <a:t>Intraprotein Hydrophobic Interactions:</a:t>
                      </a:r>
                      <a:br>
                        <a:rPr lang="en-GB" sz="1100" b="1" u="none" strike="noStrike" dirty="0">
                          <a:effectLst/>
                          <a:latin typeface="+mj-lt"/>
                        </a:rPr>
                      </a:br>
                      <a:r>
                        <a:rPr lang="en-GB" sz="1100" b="1" u="none" strike="noStrike" dirty="0">
                          <a:effectLst/>
                          <a:latin typeface="+mj-lt"/>
                        </a:rPr>
                        <a:t>Hydrophobic Interactions within 5 Angstroms</a:t>
                      </a:r>
                      <a:br>
                        <a:rPr lang="en-GB" sz="1100" b="1" u="none" strike="noStrike" dirty="0">
                          <a:effectLst/>
                          <a:latin typeface="+mj-lt"/>
                        </a:rPr>
                      </a:br>
                      <a:endParaRPr lang="en-GB" sz="1100" b="1" i="0" u="none" strike="noStrike" dirty="0">
                        <a:solidFill>
                          <a:srgbClr val="000000"/>
                        </a:solidFill>
                        <a:effectLst/>
                        <a:latin typeface="+mj-lt"/>
                      </a:endParaRPr>
                    </a:p>
                  </a:txBody>
                  <a:tcPr marL="3132" marR="3132" marT="3132" marB="0"/>
                </a:tc>
                <a:tc>
                  <a:txBody>
                    <a:bodyPr/>
                    <a:lstStyle/>
                    <a:p>
                      <a:pPr algn="l" fontAlgn="t"/>
                      <a:r>
                        <a:rPr lang="en-GB" sz="1100" b="1" u="none" strike="noStrike" dirty="0">
                          <a:effectLst/>
                          <a:latin typeface="+mj-lt"/>
                        </a:rPr>
                        <a:t>Intraprotein Disulphide Bridges</a:t>
                      </a:r>
                      <a:br>
                        <a:rPr lang="en-GB" sz="1100" b="1" u="none" strike="noStrike" dirty="0">
                          <a:effectLst/>
                          <a:latin typeface="+mj-lt"/>
                        </a:rPr>
                      </a:br>
                      <a:r>
                        <a:rPr lang="en-GB" sz="1100" b="1" u="none" strike="noStrike" dirty="0">
                          <a:effectLst/>
                          <a:latin typeface="+mj-lt"/>
                        </a:rPr>
                        <a:t>Disulphide bridges: Between sulphur atoms of cysteines within 2.2 Angstroms </a:t>
                      </a:r>
                      <a:endParaRPr lang="en-GB" sz="1100" b="1" i="0" u="none" strike="noStrike" dirty="0">
                        <a:solidFill>
                          <a:srgbClr val="000000"/>
                        </a:solidFill>
                        <a:effectLst/>
                        <a:latin typeface="+mj-lt"/>
                      </a:endParaRPr>
                    </a:p>
                  </a:txBody>
                  <a:tcPr marL="3132" marR="3132" marT="3132" marB="0"/>
                </a:tc>
                <a:tc>
                  <a:txBody>
                    <a:bodyPr/>
                    <a:lstStyle/>
                    <a:p>
                      <a:pPr algn="l" fontAlgn="t"/>
                      <a:r>
                        <a:rPr lang="en-GB" sz="1100" b="1" u="none" strike="noStrike" dirty="0">
                          <a:effectLst/>
                          <a:latin typeface="+mj-lt"/>
                        </a:rPr>
                        <a:t>Intraprotein Main Chain-Main </a:t>
                      </a:r>
                      <a:br>
                        <a:rPr lang="en-GB" sz="1100" b="1" u="none" strike="noStrike" dirty="0">
                          <a:effectLst/>
                          <a:latin typeface="+mj-lt"/>
                        </a:rPr>
                      </a:br>
                      <a:r>
                        <a:rPr lang="en-GB" sz="1100" b="1" u="none" strike="noStrike" dirty="0">
                          <a:effectLst/>
                          <a:latin typeface="+mj-lt"/>
                        </a:rPr>
                        <a:t>Chain Hydrogen Bonds</a:t>
                      </a:r>
                      <a:endParaRPr lang="en-GB" sz="1100" b="1" i="0" u="none" strike="noStrike" dirty="0">
                        <a:solidFill>
                          <a:srgbClr val="000000"/>
                        </a:solidFill>
                        <a:effectLst/>
                        <a:latin typeface="+mj-lt"/>
                      </a:endParaRPr>
                    </a:p>
                  </a:txBody>
                  <a:tcPr marL="3132" marR="3132" marT="3132" marB="0"/>
                </a:tc>
                <a:tc>
                  <a:txBody>
                    <a:bodyPr/>
                    <a:lstStyle/>
                    <a:p>
                      <a:pPr algn="l" fontAlgn="t"/>
                      <a:r>
                        <a:rPr lang="en-GB" sz="1100" b="1" u="none" strike="noStrike" dirty="0">
                          <a:effectLst/>
                          <a:latin typeface="+mj-lt"/>
                        </a:rPr>
                        <a:t>Intraprotein Main Chain-Side </a:t>
                      </a:r>
                      <a:br>
                        <a:rPr lang="en-GB" sz="1100" b="1" u="none" strike="noStrike" dirty="0">
                          <a:effectLst/>
                          <a:latin typeface="+mj-lt"/>
                        </a:rPr>
                      </a:br>
                      <a:r>
                        <a:rPr lang="en-GB" sz="1100" b="1" u="none" strike="noStrike" dirty="0">
                          <a:effectLst/>
                          <a:latin typeface="+mj-lt"/>
                        </a:rPr>
                        <a:t>Chain Hydrogen Bonds</a:t>
                      </a:r>
                      <a:endParaRPr lang="en-GB" sz="1100" b="1" i="0" u="none" strike="noStrike" dirty="0">
                        <a:solidFill>
                          <a:srgbClr val="000000"/>
                        </a:solidFill>
                        <a:effectLst/>
                        <a:latin typeface="+mj-lt"/>
                      </a:endParaRPr>
                    </a:p>
                  </a:txBody>
                  <a:tcPr marL="3132" marR="3132" marT="3132" marB="0"/>
                </a:tc>
                <a:tc>
                  <a:txBody>
                    <a:bodyPr/>
                    <a:lstStyle/>
                    <a:p>
                      <a:pPr algn="l" fontAlgn="t"/>
                      <a:r>
                        <a:rPr lang="en-GB" sz="1100" b="1" u="none" strike="noStrike" dirty="0">
                          <a:effectLst/>
                          <a:latin typeface="+mj-lt"/>
                        </a:rPr>
                        <a:t>Intraprotein Side Chain-Side </a:t>
                      </a:r>
                      <a:br>
                        <a:rPr lang="en-GB" sz="1100" b="1" u="none" strike="noStrike" dirty="0">
                          <a:effectLst/>
                          <a:latin typeface="+mj-lt"/>
                        </a:rPr>
                      </a:br>
                      <a:r>
                        <a:rPr lang="en-GB" sz="1100" b="1" u="none" strike="noStrike" dirty="0">
                          <a:effectLst/>
                          <a:latin typeface="+mj-lt"/>
                        </a:rPr>
                        <a:t>Chain Hydrogen Bonds</a:t>
                      </a:r>
                      <a:endParaRPr lang="en-GB" sz="1100" b="1" i="0" u="none" strike="noStrike" dirty="0">
                        <a:solidFill>
                          <a:srgbClr val="000000"/>
                        </a:solidFill>
                        <a:effectLst/>
                        <a:latin typeface="+mj-lt"/>
                      </a:endParaRPr>
                    </a:p>
                  </a:txBody>
                  <a:tcPr marL="3132" marR="3132" marT="3132" marB="0"/>
                </a:tc>
                <a:extLst>
                  <a:ext uri="{0D108BD9-81ED-4DB2-BD59-A6C34878D82A}">
                    <a16:rowId xmlns:a16="http://schemas.microsoft.com/office/drawing/2014/main" val="2348298209"/>
                  </a:ext>
                </a:extLst>
              </a:tr>
              <a:tr h="275319">
                <a:tc>
                  <a:txBody>
                    <a:bodyPr/>
                    <a:lstStyle/>
                    <a:p>
                      <a:pPr algn="l" fontAlgn="b">
                        <a:lnSpc>
                          <a:spcPct val="200000"/>
                        </a:lnSpc>
                      </a:pPr>
                      <a:r>
                        <a:rPr lang="en-GB" sz="1100" b="1" u="none" strike="noStrike" dirty="0">
                          <a:effectLst/>
                          <a:latin typeface="+mj-lt"/>
                        </a:rPr>
                        <a:t>Native - 1AUK</a:t>
                      </a:r>
                      <a:endParaRPr lang="en-GB" sz="1100" b="1"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436</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6</a:t>
                      </a:r>
                      <a:endParaRPr lang="en-GB" sz="1100" b="0"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527</a:t>
                      </a:r>
                      <a:endParaRPr lang="en-GB" sz="1100" b="0"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247</a:t>
                      </a:r>
                      <a:endParaRPr lang="en-GB" sz="1100" b="0"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133</a:t>
                      </a:r>
                      <a:endParaRPr lang="en-GB" sz="1100" b="0" i="0" u="none" strike="noStrike" dirty="0">
                        <a:solidFill>
                          <a:srgbClr val="000000"/>
                        </a:solidFill>
                        <a:effectLst/>
                        <a:latin typeface="+mj-lt"/>
                      </a:endParaRPr>
                    </a:p>
                  </a:txBody>
                  <a:tcPr marL="3132" marR="3132" marT="3132" marB="0" anchor="b"/>
                </a:tc>
                <a:extLst>
                  <a:ext uri="{0D108BD9-81ED-4DB2-BD59-A6C34878D82A}">
                    <a16:rowId xmlns:a16="http://schemas.microsoft.com/office/drawing/2014/main" val="1226985664"/>
                  </a:ext>
                </a:extLst>
              </a:tr>
              <a:tr h="275319">
                <a:tc>
                  <a:txBody>
                    <a:bodyPr/>
                    <a:lstStyle/>
                    <a:p>
                      <a:pPr algn="l" fontAlgn="b">
                        <a:lnSpc>
                          <a:spcPct val="200000"/>
                        </a:lnSpc>
                      </a:pPr>
                      <a:r>
                        <a:rPr lang="en-GB" sz="1100" b="1" u="none" strike="noStrike">
                          <a:effectLst/>
                          <a:latin typeface="+mj-lt"/>
                        </a:rPr>
                        <a:t>T274M</a:t>
                      </a:r>
                      <a:endParaRPr lang="en-GB" sz="1100" b="1"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442</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6</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533</a:t>
                      </a:r>
                      <a:endParaRPr lang="en-GB" sz="1100" b="0"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235</a:t>
                      </a:r>
                      <a:endParaRPr lang="en-GB" sz="1100" b="0"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148</a:t>
                      </a:r>
                      <a:endParaRPr lang="en-GB" sz="1100" b="0" i="0" u="none" strike="noStrike">
                        <a:solidFill>
                          <a:srgbClr val="000000"/>
                        </a:solidFill>
                        <a:effectLst/>
                        <a:latin typeface="+mj-lt"/>
                      </a:endParaRPr>
                    </a:p>
                  </a:txBody>
                  <a:tcPr marL="3132" marR="3132" marT="3132" marB="0" anchor="b"/>
                </a:tc>
                <a:extLst>
                  <a:ext uri="{0D108BD9-81ED-4DB2-BD59-A6C34878D82A}">
                    <a16:rowId xmlns:a16="http://schemas.microsoft.com/office/drawing/2014/main" val="2216816416"/>
                  </a:ext>
                </a:extLst>
              </a:tr>
              <a:tr h="275319">
                <a:tc>
                  <a:txBody>
                    <a:bodyPr/>
                    <a:lstStyle/>
                    <a:p>
                      <a:pPr algn="l" fontAlgn="b">
                        <a:lnSpc>
                          <a:spcPct val="200000"/>
                        </a:lnSpc>
                      </a:pPr>
                      <a:r>
                        <a:rPr lang="en-GB" sz="1100" b="1" u="none" strike="noStrike">
                          <a:effectLst/>
                          <a:latin typeface="+mj-lt"/>
                        </a:rPr>
                        <a:t>R311Q</a:t>
                      </a:r>
                      <a:endParaRPr lang="en-GB" sz="1100" b="1"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430</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6</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519</a:t>
                      </a:r>
                      <a:endParaRPr lang="en-GB" sz="1100" b="0"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254</a:t>
                      </a:r>
                      <a:endParaRPr lang="en-GB" sz="1100" b="0"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141</a:t>
                      </a:r>
                      <a:endParaRPr lang="en-GB" sz="1100" b="0" i="0" u="none" strike="noStrike">
                        <a:solidFill>
                          <a:srgbClr val="000000"/>
                        </a:solidFill>
                        <a:effectLst/>
                        <a:latin typeface="+mj-lt"/>
                      </a:endParaRPr>
                    </a:p>
                  </a:txBody>
                  <a:tcPr marL="3132" marR="3132" marT="3132" marB="0" anchor="b"/>
                </a:tc>
                <a:extLst>
                  <a:ext uri="{0D108BD9-81ED-4DB2-BD59-A6C34878D82A}">
                    <a16:rowId xmlns:a16="http://schemas.microsoft.com/office/drawing/2014/main" val="968822341"/>
                  </a:ext>
                </a:extLst>
              </a:tr>
              <a:tr h="275319">
                <a:tc>
                  <a:txBody>
                    <a:bodyPr/>
                    <a:lstStyle/>
                    <a:p>
                      <a:pPr algn="l" fontAlgn="b">
                        <a:lnSpc>
                          <a:spcPct val="200000"/>
                        </a:lnSpc>
                      </a:pPr>
                      <a:r>
                        <a:rPr lang="en-GB" sz="1100" b="1" u="none" strike="noStrike">
                          <a:effectLst/>
                          <a:latin typeface="+mj-lt"/>
                        </a:rPr>
                        <a:t>R370W</a:t>
                      </a:r>
                      <a:endParaRPr lang="en-GB" sz="1100" b="1"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448</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6</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519</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247</a:t>
                      </a:r>
                      <a:endParaRPr lang="en-GB" sz="1100" b="0"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169</a:t>
                      </a:r>
                      <a:endParaRPr lang="en-GB" sz="1100" b="0" i="0" u="none" strike="noStrike">
                        <a:solidFill>
                          <a:srgbClr val="000000"/>
                        </a:solidFill>
                        <a:effectLst/>
                        <a:latin typeface="+mj-lt"/>
                      </a:endParaRPr>
                    </a:p>
                  </a:txBody>
                  <a:tcPr marL="3132" marR="3132" marT="3132" marB="0" anchor="b"/>
                </a:tc>
                <a:extLst>
                  <a:ext uri="{0D108BD9-81ED-4DB2-BD59-A6C34878D82A}">
                    <a16:rowId xmlns:a16="http://schemas.microsoft.com/office/drawing/2014/main" val="4200155883"/>
                  </a:ext>
                </a:extLst>
              </a:tr>
              <a:tr h="275319">
                <a:tc>
                  <a:txBody>
                    <a:bodyPr/>
                    <a:lstStyle/>
                    <a:p>
                      <a:pPr algn="l" fontAlgn="b">
                        <a:lnSpc>
                          <a:spcPct val="200000"/>
                        </a:lnSpc>
                      </a:pPr>
                      <a:r>
                        <a:rPr lang="en-GB" sz="1100" b="1" u="none" strike="noStrike">
                          <a:effectLst/>
                          <a:latin typeface="+mj-lt"/>
                        </a:rPr>
                        <a:t>R390W</a:t>
                      </a:r>
                      <a:endParaRPr lang="en-GB" sz="1100" b="1"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a:effectLst/>
                          <a:latin typeface="+mj-lt"/>
                        </a:rPr>
                        <a:t>444</a:t>
                      </a:r>
                      <a:endParaRPr lang="en-GB" sz="1100" b="0" i="0" u="none" strike="noStrike">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6</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520</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238</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139</a:t>
                      </a:r>
                      <a:endParaRPr lang="en-GB" sz="1100" b="0" i="0" u="none" strike="noStrike" dirty="0">
                        <a:solidFill>
                          <a:srgbClr val="000000"/>
                        </a:solidFill>
                        <a:effectLst/>
                        <a:latin typeface="+mj-lt"/>
                      </a:endParaRPr>
                    </a:p>
                  </a:txBody>
                  <a:tcPr marL="3132" marR="3132" marT="3132" marB="0" anchor="b"/>
                </a:tc>
                <a:extLst>
                  <a:ext uri="{0D108BD9-81ED-4DB2-BD59-A6C34878D82A}">
                    <a16:rowId xmlns:a16="http://schemas.microsoft.com/office/drawing/2014/main" val="3038948271"/>
                  </a:ext>
                </a:extLst>
              </a:tr>
              <a:tr h="275319">
                <a:tc>
                  <a:txBody>
                    <a:bodyPr/>
                    <a:lstStyle/>
                    <a:p>
                      <a:pPr algn="l" fontAlgn="b">
                        <a:lnSpc>
                          <a:spcPct val="200000"/>
                        </a:lnSpc>
                      </a:pPr>
                      <a:r>
                        <a:rPr lang="en-GB" sz="1100" b="1" u="none" strike="noStrike" dirty="0">
                          <a:effectLst/>
                          <a:latin typeface="+mj-lt"/>
                        </a:rPr>
                        <a:t>C489G</a:t>
                      </a:r>
                      <a:endParaRPr lang="en-GB" sz="1100" b="1"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434</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5</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518</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244</a:t>
                      </a:r>
                      <a:endParaRPr lang="en-GB" sz="1100" b="0" i="0" u="none" strike="noStrike" dirty="0">
                        <a:solidFill>
                          <a:srgbClr val="000000"/>
                        </a:solidFill>
                        <a:effectLst/>
                        <a:latin typeface="+mj-lt"/>
                      </a:endParaRPr>
                    </a:p>
                  </a:txBody>
                  <a:tcPr marL="3132" marR="3132" marT="3132" marB="0" anchor="b"/>
                </a:tc>
                <a:tc>
                  <a:txBody>
                    <a:bodyPr/>
                    <a:lstStyle/>
                    <a:p>
                      <a:pPr algn="ctr" fontAlgn="b">
                        <a:lnSpc>
                          <a:spcPct val="200000"/>
                        </a:lnSpc>
                      </a:pPr>
                      <a:r>
                        <a:rPr lang="en-GB" sz="1100" u="none" strike="noStrike" dirty="0">
                          <a:effectLst/>
                          <a:latin typeface="+mj-lt"/>
                        </a:rPr>
                        <a:t>146</a:t>
                      </a:r>
                      <a:endParaRPr lang="en-GB" sz="1100" b="0" i="0" u="none" strike="noStrike" dirty="0">
                        <a:solidFill>
                          <a:srgbClr val="000000"/>
                        </a:solidFill>
                        <a:effectLst/>
                        <a:latin typeface="+mj-lt"/>
                      </a:endParaRPr>
                    </a:p>
                  </a:txBody>
                  <a:tcPr marL="3132" marR="3132" marT="3132" marB="0" anchor="b"/>
                </a:tc>
                <a:extLst>
                  <a:ext uri="{0D108BD9-81ED-4DB2-BD59-A6C34878D82A}">
                    <a16:rowId xmlns:a16="http://schemas.microsoft.com/office/drawing/2014/main" val="2997408623"/>
                  </a:ext>
                </a:extLst>
              </a:tr>
            </a:tbl>
          </a:graphicData>
        </a:graphic>
      </p:graphicFrame>
    </p:spTree>
    <p:extLst>
      <p:ext uri="{BB962C8B-B14F-4D97-AF65-F5344CB8AC3E}">
        <p14:creationId xmlns:p14="http://schemas.microsoft.com/office/powerpoint/2010/main" val="27701215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A9ADE-0AA7-42D2-B1F5-9E6DCC4961E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BB83132-B270-4621-BC91-04BF7B9E02C8}"/>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F61C35A-5A92-45B2-B3FA-AB00A051E32C}"/>
              </a:ext>
            </a:extLst>
          </p:cNvPr>
          <p:cNvSpPr>
            <a:spLocks noGrp="1"/>
          </p:cNvSpPr>
          <p:nvPr>
            <p:ph type="body" idx="2"/>
          </p:nvPr>
        </p:nvSpPr>
        <p:spPr/>
        <p:txBody>
          <a:bodyPr/>
          <a:lstStyle/>
          <a:p>
            <a:endParaRPr lang="en-GB"/>
          </a:p>
        </p:txBody>
      </p:sp>
      <p:sp>
        <p:nvSpPr>
          <p:cNvPr id="5" name="Slide Number Placeholder 4">
            <a:extLst>
              <a:ext uri="{FF2B5EF4-FFF2-40B4-BE49-F238E27FC236}">
                <a16:creationId xmlns:a16="http://schemas.microsoft.com/office/drawing/2014/main" id="{EF46F0E8-944D-4158-B8C7-FFC03074EB8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8" name="image32.png">
            <a:extLst>
              <a:ext uri="{FF2B5EF4-FFF2-40B4-BE49-F238E27FC236}">
                <a16:creationId xmlns:a16="http://schemas.microsoft.com/office/drawing/2014/main" id="{D60DF385-84EA-45BF-91B4-52CD30853EC0}"/>
              </a:ext>
            </a:extLst>
          </p:cNvPr>
          <p:cNvPicPr/>
          <p:nvPr/>
        </p:nvPicPr>
        <p:blipFill>
          <a:blip r:embed="rId2"/>
          <a:srcRect/>
          <a:stretch>
            <a:fillRect/>
          </a:stretch>
        </p:blipFill>
        <p:spPr>
          <a:xfrm>
            <a:off x="0" y="0"/>
            <a:ext cx="9144000" cy="5143500"/>
          </a:xfrm>
          <a:prstGeom prst="rect">
            <a:avLst/>
          </a:prstGeom>
          <a:ln/>
        </p:spPr>
      </p:pic>
    </p:spTree>
    <p:extLst>
      <p:ext uri="{BB962C8B-B14F-4D97-AF65-F5344CB8AC3E}">
        <p14:creationId xmlns:p14="http://schemas.microsoft.com/office/powerpoint/2010/main" val="1129052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2D27-59B1-46CB-9DF5-1769E6FF7E62}"/>
              </a:ext>
            </a:extLst>
          </p:cNvPr>
          <p:cNvSpPr>
            <a:spLocks noGrp="1"/>
          </p:cNvSpPr>
          <p:nvPr>
            <p:ph type="ctrTitle"/>
          </p:nvPr>
        </p:nvSpPr>
        <p:spPr>
          <a:xfrm>
            <a:off x="0" y="1203394"/>
            <a:ext cx="7691718" cy="2961900"/>
          </a:xfrm>
        </p:spPr>
        <p:txBody>
          <a:bodyPr/>
          <a:lstStyle/>
          <a:p>
            <a:r>
              <a:rPr lang="en-CA" sz="4800" dirty="0"/>
              <a:t>Secondary structure Analysis – POLYVIEW MM</a:t>
            </a:r>
            <a:br>
              <a:rPr lang="en-CA" sz="4800" dirty="0"/>
            </a:br>
            <a:endParaRPr lang="en-GB" dirty="0"/>
          </a:p>
        </p:txBody>
      </p:sp>
    </p:spTree>
    <p:extLst>
      <p:ext uri="{BB962C8B-B14F-4D97-AF65-F5344CB8AC3E}">
        <p14:creationId xmlns:p14="http://schemas.microsoft.com/office/powerpoint/2010/main" val="33698122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lumMod val="5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69692BB-D8C7-4A34-9913-F0ED04D1DD2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pic>
        <p:nvPicPr>
          <p:cNvPr id="6" name="Picture 5">
            <a:extLst>
              <a:ext uri="{FF2B5EF4-FFF2-40B4-BE49-F238E27FC236}">
                <a16:creationId xmlns:a16="http://schemas.microsoft.com/office/drawing/2014/main" id="{FADFB977-DEB9-46AE-A7B3-E0B164626657}"/>
              </a:ext>
            </a:extLst>
          </p:cNvPr>
          <p:cNvPicPr>
            <a:picLocks noChangeAspect="1"/>
          </p:cNvPicPr>
          <p:nvPr/>
        </p:nvPicPr>
        <p:blipFill rotWithShape="1">
          <a:blip r:embed="rId2"/>
          <a:srcRect l="18880" t="22069" r="20603" b="7740"/>
          <a:stretch/>
        </p:blipFill>
        <p:spPr>
          <a:xfrm>
            <a:off x="117417" y="1628314"/>
            <a:ext cx="4349630" cy="2837794"/>
          </a:xfrm>
          <a:prstGeom prst="rect">
            <a:avLst/>
          </a:prstGeom>
        </p:spPr>
      </p:pic>
      <p:sp>
        <p:nvSpPr>
          <p:cNvPr id="7" name="TextBox 6">
            <a:extLst>
              <a:ext uri="{FF2B5EF4-FFF2-40B4-BE49-F238E27FC236}">
                <a16:creationId xmlns:a16="http://schemas.microsoft.com/office/drawing/2014/main" id="{93D27EDC-9E30-45CB-AF9B-7380A64AF431}"/>
              </a:ext>
            </a:extLst>
          </p:cNvPr>
          <p:cNvSpPr txBox="1"/>
          <p:nvPr/>
        </p:nvSpPr>
        <p:spPr>
          <a:xfrm>
            <a:off x="1584434" y="1166649"/>
            <a:ext cx="1127235" cy="461665"/>
          </a:xfrm>
          <a:prstGeom prst="rect">
            <a:avLst/>
          </a:prstGeom>
          <a:noFill/>
        </p:spPr>
        <p:txBody>
          <a:bodyPr wrap="square" rtlCol="0">
            <a:spAutoFit/>
          </a:bodyPr>
          <a:lstStyle/>
          <a:p>
            <a:r>
              <a:rPr lang="en-CA" sz="2400" b="1" dirty="0">
                <a:solidFill>
                  <a:schemeClr val="bg1"/>
                </a:solidFill>
              </a:rPr>
              <a:t>1AUK</a:t>
            </a:r>
            <a:endParaRPr lang="en-GB" sz="2400" b="1" dirty="0">
              <a:solidFill>
                <a:schemeClr val="bg1"/>
              </a:solidFill>
            </a:endParaRPr>
          </a:p>
        </p:txBody>
      </p:sp>
      <p:pic>
        <p:nvPicPr>
          <p:cNvPr id="9" name="Picture 8">
            <a:extLst>
              <a:ext uri="{FF2B5EF4-FFF2-40B4-BE49-F238E27FC236}">
                <a16:creationId xmlns:a16="http://schemas.microsoft.com/office/drawing/2014/main" id="{2952C516-81AD-4C71-8DB7-FC52F024273B}"/>
              </a:ext>
            </a:extLst>
          </p:cNvPr>
          <p:cNvPicPr>
            <a:picLocks noChangeAspect="1"/>
          </p:cNvPicPr>
          <p:nvPr/>
        </p:nvPicPr>
        <p:blipFill rotWithShape="1">
          <a:blip r:embed="rId3"/>
          <a:srcRect l="19052" t="21609" r="20086" b="7893"/>
          <a:stretch/>
        </p:blipFill>
        <p:spPr>
          <a:xfrm>
            <a:off x="4676953" y="379809"/>
            <a:ext cx="4349630" cy="2837794"/>
          </a:xfrm>
          <a:prstGeom prst="rect">
            <a:avLst/>
          </a:prstGeom>
        </p:spPr>
      </p:pic>
      <p:sp>
        <p:nvSpPr>
          <p:cNvPr id="10" name="TextBox 9">
            <a:extLst>
              <a:ext uri="{FF2B5EF4-FFF2-40B4-BE49-F238E27FC236}">
                <a16:creationId xmlns:a16="http://schemas.microsoft.com/office/drawing/2014/main" id="{317C4C89-8AFB-4F62-AC5C-9949808BEE0A}"/>
              </a:ext>
            </a:extLst>
          </p:cNvPr>
          <p:cNvSpPr txBox="1"/>
          <p:nvPr/>
        </p:nvSpPr>
        <p:spPr>
          <a:xfrm>
            <a:off x="6511159" y="3217603"/>
            <a:ext cx="1300655" cy="461665"/>
          </a:xfrm>
          <a:prstGeom prst="rect">
            <a:avLst/>
          </a:prstGeom>
          <a:noFill/>
        </p:spPr>
        <p:txBody>
          <a:bodyPr wrap="square" rtlCol="0">
            <a:spAutoFit/>
          </a:bodyPr>
          <a:lstStyle/>
          <a:p>
            <a:r>
              <a:rPr lang="en-CA" sz="2400" b="1" dirty="0">
                <a:solidFill>
                  <a:schemeClr val="bg1"/>
                </a:solidFill>
              </a:rPr>
              <a:t>T274M</a:t>
            </a:r>
            <a:endParaRPr lang="en-GB" sz="2000" b="1" dirty="0">
              <a:solidFill>
                <a:schemeClr val="bg1"/>
              </a:solidFill>
            </a:endParaRPr>
          </a:p>
        </p:txBody>
      </p:sp>
    </p:spTree>
    <p:extLst>
      <p:ext uri="{BB962C8B-B14F-4D97-AF65-F5344CB8AC3E}">
        <p14:creationId xmlns:p14="http://schemas.microsoft.com/office/powerpoint/2010/main" val="16674752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8EE77-C36E-4393-8B29-E22178D051E0}"/>
              </a:ext>
            </a:extLst>
          </p:cNvPr>
          <p:cNvSpPr>
            <a:spLocks noGrp="1"/>
          </p:cNvSpPr>
          <p:nvPr>
            <p:ph type="title"/>
          </p:nvPr>
        </p:nvSpPr>
        <p:spPr>
          <a:xfrm>
            <a:off x="0" y="392575"/>
            <a:ext cx="6072675" cy="766200"/>
          </a:xfrm>
        </p:spPr>
        <p:txBody>
          <a:bodyPr/>
          <a:lstStyle/>
          <a:p>
            <a:r>
              <a:rPr lang="en-CA" sz="2400" dirty="0"/>
              <a:t>Secondary structure Analysis – POLYVIEW MM</a:t>
            </a:r>
            <a:endParaRPr lang="en-GB" sz="2400" dirty="0"/>
          </a:p>
        </p:txBody>
      </p:sp>
      <p:sp>
        <p:nvSpPr>
          <p:cNvPr id="3" name="Text Placeholder 2">
            <a:extLst>
              <a:ext uri="{FF2B5EF4-FFF2-40B4-BE49-F238E27FC236}">
                <a16:creationId xmlns:a16="http://schemas.microsoft.com/office/drawing/2014/main" id="{4B24FA98-CEE5-4191-9143-D917CAD28AAD}"/>
              </a:ext>
            </a:extLst>
          </p:cNvPr>
          <p:cNvSpPr>
            <a:spLocks noGrp="1"/>
          </p:cNvSpPr>
          <p:nvPr>
            <p:ph type="body" idx="1"/>
          </p:nvPr>
        </p:nvSpPr>
        <p:spPr>
          <a:xfrm>
            <a:off x="507883" y="1871886"/>
            <a:ext cx="8128233" cy="1801480"/>
          </a:xfrm>
        </p:spPr>
        <p:txBody>
          <a:bodyPr/>
          <a:lstStyle/>
          <a:p>
            <a:r>
              <a:rPr lang="en-CA" sz="2800" dirty="0"/>
              <a:t>BLUE – Unstructured Loop, Coil</a:t>
            </a:r>
          </a:p>
          <a:p>
            <a:r>
              <a:rPr lang="en-CA" sz="2800" dirty="0"/>
              <a:t>RED – Alpha helix turns</a:t>
            </a:r>
          </a:p>
          <a:p>
            <a:r>
              <a:rPr lang="en-CA" sz="2800" dirty="0"/>
              <a:t>GREEN – Residues in Beta Bridge</a:t>
            </a:r>
            <a:endParaRPr lang="en-GB" sz="2800" dirty="0"/>
          </a:p>
        </p:txBody>
      </p:sp>
      <p:sp>
        <p:nvSpPr>
          <p:cNvPr id="5" name="Slide Number Placeholder 4">
            <a:extLst>
              <a:ext uri="{FF2B5EF4-FFF2-40B4-BE49-F238E27FC236}">
                <a16:creationId xmlns:a16="http://schemas.microsoft.com/office/drawing/2014/main" id="{F22BA6D6-8F8C-4D77-B436-1EEA17099CE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sp>
        <p:nvSpPr>
          <p:cNvPr id="8" name="Rectangle 7">
            <a:extLst>
              <a:ext uri="{FF2B5EF4-FFF2-40B4-BE49-F238E27FC236}">
                <a16:creationId xmlns:a16="http://schemas.microsoft.com/office/drawing/2014/main" id="{1B874667-410F-42E1-910A-7B70AF125C18}"/>
              </a:ext>
            </a:extLst>
          </p:cNvPr>
          <p:cNvSpPr/>
          <p:nvPr/>
        </p:nvSpPr>
        <p:spPr>
          <a:xfrm>
            <a:off x="691028" y="2217160"/>
            <a:ext cx="283779" cy="189186"/>
          </a:xfrm>
          <a:prstGeom prst="rect">
            <a:avLst/>
          </a:prstGeom>
          <a:solidFill>
            <a:srgbClr val="0A23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AC4FA8AE-5298-4D43-B7F6-818EC269A8B0}"/>
              </a:ext>
            </a:extLst>
          </p:cNvPr>
          <p:cNvSpPr/>
          <p:nvPr/>
        </p:nvSpPr>
        <p:spPr>
          <a:xfrm>
            <a:off x="691028" y="2678033"/>
            <a:ext cx="283779" cy="18918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Rectangle 9">
            <a:extLst>
              <a:ext uri="{FF2B5EF4-FFF2-40B4-BE49-F238E27FC236}">
                <a16:creationId xmlns:a16="http://schemas.microsoft.com/office/drawing/2014/main" id="{A5C52948-1AD8-4004-8A15-9F5B7EA8D7D0}"/>
              </a:ext>
            </a:extLst>
          </p:cNvPr>
          <p:cNvSpPr/>
          <p:nvPr/>
        </p:nvSpPr>
        <p:spPr>
          <a:xfrm>
            <a:off x="691028" y="3159600"/>
            <a:ext cx="283779" cy="189186"/>
          </a:xfrm>
          <a:prstGeom prst="rect">
            <a:avLst/>
          </a:prstGeom>
          <a:solidFill>
            <a:srgbClr val="62FE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408193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BC14B9-5BE7-4D8B-B461-FBCFAB0BBB40}"/>
              </a:ext>
            </a:extLst>
          </p:cNvPr>
          <p:cNvPicPr>
            <a:picLocks noChangeAspect="1"/>
          </p:cNvPicPr>
          <p:nvPr/>
        </p:nvPicPr>
        <p:blipFill rotWithShape="1">
          <a:blip r:embed="rId2"/>
          <a:srcRect t="33481" r="17084" b="56890"/>
          <a:stretch/>
        </p:blipFill>
        <p:spPr>
          <a:xfrm>
            <a:off x="1562100" y="0"/>
            <a:ext cx="7581900" cy="495300"/>
          </a:xfrm>
          <a:prstGeom prst="rect">
            <a:avLst/>
          </a:prstGeom>
        </p:spPr>
      </p:pic>
      <p:graphicFrame>
        <p:nvGraphicFramePr>
          <p:cNvPr id="4" name="Table 4">
            <a:extLst>
              <a:ext uri="{FF2B5EF4-FFF2-40B4-BE49-F238E27FC236}">
                <a16:creationId xmlns:a16="http://schemas.microsoft.com/office/drawing/2014/main" id="{BDCAA2B0-E980-407C-8F89-390783A62075}"/>
              </a:ext>
            </a:extLst>
          </p:cNvPr>
          <p:cNvGraphicFramePr>
            <a:graphicFrameLocks noGrp="1"/>
          </p:cNvGraphicFramePr>
          <p:nvPr/>
        </p:nvGraphicFramePr>
        <p:xfrm>
          <a:off x="0" y="0"/>
          <a:ext cx="1007097" cy="5143500"/>
        </p:xfrm>
        <a:graphic>
          <a:graphicData uri="http://schemas.openxmlformats.org/drawingml/2006/table">
            <a:tbl>
              <a:tblPr firstRow="1" bandRow="1">
                <a:tableStyleId>{5C22544A-7EE6-4342-B048-85BDC9FD1C3A}</a:tableStyleId>
              </a:tblPr>
              <a:tblGrid>
                <a:gridCol w="1007097">
                  <a:extLst>
                    <a:ext uri="{9D8B030D-6E8A-4147-A177-3AD203B41FA5}">
                      <a16:colId xmlns:a16="http://schemas.microsoft.com/office/drawing/2014/main" val="4033270139"/>
                    </a:ext>
                  </a:extLst>
                </a:gridCol>
              </a:tblGrid>
              <a:tr h="857250">
                <a:tc>
                  <a:txBody>
                    <a:bodyPr/>
                    <a:lstStyle/>
                    <a:p>
                      <a:r>
                        <a:rPr lang="en-CA" sz="1100" dirty="0"/>
                        <a:t>1AUK</a:t>
                      </a:r>
                      <a:endParaRPr lang="en-GB" sz="1100" dirty="0"/>
                    </a:p>
                  </a:txBody>
                  <a:tcPr marL="68580" marR="68580" marT="34290" marB="34290"/>
                </a:tc>
                <a:extLst>
                  <a:ext uri="{0D108BD9-81ED-4DB2-BD59-A6C34878D82A}">
                    <a16:rowId xmlns:a16="http://schemas.microsoft.com/office/drawing/2014/main" val="3713208002"/>
                  </a:ext>
                </a:extLst>
              </a:tr>
              <a:tr h="857250">
                <a:tc>
                  <a:txBody>
                    <a:bodyPr/>
                    <a:lstStyle/>
                    <a:p>
                      <a:r>
                        <a:rPr lang="en-CA" sz="1100" dirty="0"/>
                        <a:t>T274M</a:t>
                      </a:r>
                      <a:endParaRPr lang="en-GB" sz="1100" dirty="0"/>
                    </a:p>
                  </a:txBody>
                  <a:tcPr marL="68580" marR="68580" marT="34290" marB="34290"/>
                </a:tc>
                <a:extLst>
                  <a:ext uri="{0D108BD9-81ED-4DB2-BD59-A6C34878D82A}">
                    <a16:rowId xmlns:a16="http://schemas.microsoft.com/office/drawing/2014/main" val="3233814329"/>
                  </a:ext>
                </a:extLst>
              </a:tr>
              <a:tr h="857250">
                <a:tc>
                  <a:txBody>
                    <a:bodyPr/>
                    <a:lstStyle/>
                    <a:p>
                      <a:r>
                        <a:rPr lang="en-CA" sz="1100" dirty="0"/>
                        <a:t>R311Q</a:t>
                      </a:r>
                      <a:endParaRPr lang="en-GB" sz="1100" dirty="0"/>
                    </a:p>
                  </a:txBody>
                  <a:tcPr marL="68580" marR="68580" marT="34290" marB="34290"/>
                </a:tc>
                <a:extLst>
                  <a:ext uri="{0D108BD9-81ED-4DB2-BD59-A6C34878D82A}">
                    <a16:rowId xmlns:a16="http://schemas.microsoft.com/office/drawing/2014/main" val="2252875351"/>
                  </a:ext>
                </a:extLst>
              </a:tr>
              <a:tr h="857250">
                <a:tc>
                  <a:txBody>
                    <a:bodyPr/>
                    <a:lstStyle/>
                    <a:p>
                      <a:r>
                        <a:rPr lang="en-CA" sz="1100" dirty="0"/>
                        <a:t>R370W</a:t>
                      </a:r>
                      <a:endParaRPr lang="en-GB" sz="1100" dirty="0"/>
                    </a:p>
                  </a:txBody>
                  <a:tcPr marL="68580" marR="68580" marT="34290" marB="34290"/>
                </a:tc>
                <a:extLst>
                  <a:ext uri="{0D108BD9-81ED-4DB2-BD59-A6C34878D82A}">
                    <a16:rowId xmlns:a16="http://schemas.microsoft.com/office/drawing/2014/main" val="1546787893"/>
                  </a:ext>
                </a:extLst>
              </a:tr>
              <a:tr h="857250">
                <a:tc>
                  <a:txBody>
                    <a:bodyPr/>
                    <a:lstStyle/>
                    <a:p>
                      <a:r>
                        <a:rPr lang="en-CA" sz="1100" dirty="0"/>
                        <a:t>R390W</a:t>
                      </a:r>
                      <a:endParaRPr lang="en-GB" sz="1100" dirty="0"/>
                    </a:p>
                  </a:txBody>
                  <a:tcPr marL="68580" marR="68580" marT="34290" marB="34290"/>
                </a:tc>
                <a:extLst>
                  <a:ext uri="{0D108BD9-81ED-4DB2-BD59-A6C34878D82A}">
                    <a16:rowId xmlns:a16="http://schemas.microsoft.com/office/drawing/2014/main" val="1755134549"/>
                  </a:ext>
                </a:extLst>
              </a:tr>
              <a:tr h="857250">
                <a:tc>
                  <a:txBody>
                    <a:bodyPr/>
                    <a:lstStyle/>
                    <a:p>
                      <a:r>
                        <a:rPr lang="en-CA" sz="1100" dirty="0"/>
                        <a:t>C489G</a:t>
                      </a:r>
                      <a:endParaRPr lang="en-GB" sz="1100" dirty="0"/>
                    </a:p>
                  </a:txBody>
                  <a:tcPr marL="68580" marR="68580" marT="34290" marB="34290"/>
                </a:tc>
                <a:extLst>
                  <a:ext uri="{0D108BD9-81ED-4DB2-BD59-A6C34878D82A}">
                    <a16:rowId xmlns:a16="http://schemas.microsoft.com/office/drawing/2014/main" val="1173715492"/>
                  </a:ext>
                </a:extLst>
              </a:tr>
            </a:tbl>
          </a:graphicData>
        </a:graphic>
      </p:graphicFrame>
      <p:pic>
        <p:nvPicPr>
          <p:cNvPr id="6" name="Picture 5">
            <a:extLst>
              <a:ext uri="{FF2B5EF4-FFF2-40B4-BE49-F238E27FC236}">
                <a16:creationId xmlns:a16="http://schemas.microsoft.com/office/drawing/2014/main" id="{D58368EC-EC74-4EA6-AA94-42E56D34318C}"/>
              </a:ext>
            </a:extLst>
          </p:cNvPr>
          <p:cNvPicPr>
            <a:picLocks noChangeAspect="1"/>
          </p:cNvPicPr>
          <p:nvPr/>
        </p:nvPicPr>
        <p:blipFill rotWithShape="1">
          <a:blip r:embed="rId3"/>
          <a:srcRect t="32990" r="17083" b="57380"/>
          <a:stretch/>
        </p:blipFill>
        <p:spPr>
          <a:xfrm>
            <a:off x="1562100" y="827202"/>
            <a:ext cx="7581900" cy="495301"/>
          </a:xfrm>
          <a:prstGeom prst="rect">
            <a:avLst/>
          </a:prstGeom>
        </p:spPr>
      </p:pic>
      <p:pic>
        <p:nvPicPr>
          <p:cNvPr id="8" name="Picture 7">
            <a:extLst>
              <a:ext uri="{FF2B5EF4-FFF2-40B4-BE49-F238E27FC236}">
                <a16:creationId xmlns:a16="http://schemas.microsoft.com/office/drawing/2014/main" id="{5A923A7C-894C-4722-83BA-F1B553830919}"/>
              </a:ext>
            </a:extLst>
          </p:cNvPr>
          <p:cNvPicPr>
            <a:picLocks noChangeAspect="1"/>
          </p:cNvPicPr>
          <p:nvPr/>
        </p:nvPicPr>
        <p:blipFill rotWithShape="1">
          <a:blip r:embed="rId4"/>
          <a:srcRect t="41629" r="17084" b="50001"/>
          <a:stretch/>
        </p:blipFill>
        <p:spPr>
          <a:xfrm>
            <a:off x="1562100" y="1731861"/>
            <a:ext cx="7581900" cy="430530"/>
          </a:xfrm>
          <a:prstGeom prst="rect">
            <a:avLst/>
          </a:prstGeom>
        </p:spPr>
      </p:pic>
      <p:pic>
        <p:nvPicPr>
          <p:cNvPr id="10" name="Picture 9">
            <a:extLst>
              <a:ext uri="{FF2B5EF4-FFF2-40B4-BE49-F238E27FC236}">
                <a16:creationId xmlns:a16="http://schemas.microsoft.com/office/drawing/2014/main" id="{1E80188A-F69A-4946-8592-9F636F180C0D}"/>
              </a:ext>
            </a:extLst>
          </p:cNvPr>
          <p:cNvPicPr>
            <a:picLocks noChangeAspect="1"/>
          </p:cNvPicPr>
          <p:nvPr/>
        </p:nvPicPr>
        <p:blipFill rotWithShape="1">
          <a:blip r:embed="rId5"/>
          <a:srcRect t="32165" r="17084" b="59465"/>
          <a:stretch/>
        </p:blipFill>
        <p:spPr>
          <a:xfrm>
            <a:off x="1562100" y="2571750"/>
            <a:ext cx="7581900" cy="430531"/>
          </a:xfrm>
          <a:prstGeom prst="rect">
            <a:avLst/>
          </a:prstGeom>
        </p:spPr>
      </p:pic>
      <p:pic>
        <p:nvPicPr>
          <p:cNvPr id="15" name="Picture 14">
            <a:extLst>
              <a:ext uri="{FF2B5EF4-FFF2-40B4-BE49-F238E27FC236}">
                <a16:creationId xmlns:a16="http://schemas.microsoft.com/office/drawing/2014/main" id="{CEE50C62-62AE-47A6-9F51-66D1B2E7CCC9}"/>
              </a:ext>
            </a:extLst>
          </p:cNvPr>
          <p:cNvPicPr>
            <a:picLocks noChangeAspect="1"/>
          </p:cNvPicPr>
          <p:nvPr/>
        </p:nvPicPr>
        <p:blipFill rotWithShape="1">
          <a:blip r:embed="rId6"/>
          <a:srcRect t="27767" r="17084" b="62824"/>
          <a:stretch/>
        </p:blipFill>
        <p:spPr>
          <a:xfrm>
            <a:off x="1562100" y="3411640"/>
            <a:ext cx="7581900" cy="483987"/>
          </a:xfrm>
          <a:prstGeom prst="rect">
            <a:avLst/>
          </a:prstGeom>
        </p:spPr>
      </p:pic>
      <p:pic>
        <p:nvPicPr>
          <p:cNvPr id="17" name="Picture 16">
            <a:extLst>
              <a:ext uri="{FF2B5EF4-FFF2-40B4-BE49-F238E27FC236}">
                <a16:creationId xmlns:a16="http://schemas.microsoft.com/office/drawing/2014/main" id="{92B1EB02-AF95-4A02-AC33-AFF589BC720E}"/>
              </a:ext>
            </a:extLst>
          </p:cNvPr>
          <p:cNvPicPr>
            <a:picLocks noChangeAspect="1"/>
          </p:cNvPicPr>
          <p:nvPr/>
        </p:nvPicPr>
        <p:blipFill rotWithShape="1">
          <a:blip r:embed="rId7"/>
          <a:srcRect t="33672" r="17084" b="56919"/>
          <a:stretch/>
        </p:blipFill>
        <p:spPr>
          <a:xfrm>
            <a:off x="1562100" y="4304986"/>
            <a:ext cx="7581900" cy="483987"/>
          </a:xfrm>
          <a:prstGeom prst="rect">
            <a:avLst/>
          </a:prstGeom>
        </p:spPr>
      </p:pic>
      <p:sp>
        <p:nvSpPr>
          <p:cNvPr id="2" name="Rectangle 1">
            <a:extLst>
              <a:ext uri="{FF2B5EF4-FFF2-40B4-BE49-F238E27FC236}">
                <a16:creationId xmlns:a16="http://schemas.microsoft.com/office/drawing/2014/main" id="{36F131A4-71D8-453F-A420-6D1504FF2024}"/>
              </a:ext>
            </a:extLst>
          </p:cNvPr>
          <p:cNvSpPr/>
          <p:nvPr/>
        </p:nvSpPr>
        <p:spPr>
          <a:xfrm>
            <a:off x="4682359" y="1119352"/>
            <a:ext cx="236482" cy="20315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1ED0D979-E7CC-4B42-9D45-0B3A1CBF2B90}"/>
              </a:ext>
            </a:extLst>
          </p:cNvPr>
          <p:cNvSpPr/>
          <p:nvPr/>
        </p:nvSpPr>
        <p:spPr>
          <a:xfrm>
            <a:off x="4682359" y="1967208"/>
            <a:ext cx="236482" cy="20315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F71341CF-5D95-439D-84EE-04FF99A3C29A}"/>
              </a:ext>
            </a:extLst>
          </p:cNvPr>
          <p:cNvSpPr/>
          <p:nvPr/>
        </p:nvSpPr>
        <p:spPr>
          <a:xfrm>
            <a:off x="4682359" y="2818631"/>
            <a:ext cx="236482" cy="20315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5E5B55C0-74FF-47BD-91C0-D15204D4785E}"/>
              </a:ext>
            </a:extLst>
          </p:cNvPr>
          <p:cNvSpPr/>
          <p:nvPr/>
        </p:nvSpPr>
        <p:spPr>
          <a:xfrm>
            <a:off x="7463659" y="2826598"/>
            <a:ext cx="236482" cy="20315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0AB4F198-88BF-4063-8586-A56ECBFCBBD5}"/>
              </a:ext>
            </a:extLst>
          </p:cNvPr>
          <p:cNvSpPr/>
          <p:nvPr/>
        </p:nvSpPr>
        <p:spPr>
          <a:xfrm>
            <a:off x="7463659" y="3693059"/>
            <a:ext cx="236482" cy="20315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1AC27E13-1A1C-4B31-96E3-FBEA715A723B}"/>
              </a:ext>
            </a:extLst>
          </p:cNvPr>
          <p:cNvSpPr/>
          <p:nvPr/>
        </p:nvSpPr>
        <p:spPr>
          <a:xfrm>
            <a:off x="7463659" y="4546979"/>
            <a:ext cx="236482" cy="20315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985948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anim calcmode="lin" valueType="num">
                                      <p:cBhvr>
                                        <p:cTn id="28" dur="1000" fill="hold"/>
                                        <p:tgtEl>
                                          <p:spTgt spid="14"/>
                                        </p:tgtEl>
                                        <p:attrNameLst>
                                          <p:attrName>ppt_x</p:attrName>
                                        </p:attrNameLst>
                                      </p:cBhvr>
                                      <p:tavLst>
                                        <p:tav tm="0">
                                          <p:val>
                                            <p:strVal val="#ppt_x"/>
                                          </p:val>
                                        </p:tav>
                                        <p:tav tm="100000">
                                          <p:val>
                                            <p:strVal val="#ppt_x"/>
                                          </p:val>
                                        </p:tav>
                                      </p:tavLst>
                                    </p:anim>
                                    <p:anim calcmode="lin" valueType="num">
                                      <p:cBhvr>
                                        <p:cTn id="29" dur="1000" fill="hold"/>
                                        <p:tgtEl>
                                          <p:spTgt spid="1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anim calcmode="lin" valueType="num">
                                      <p:cBhvr>
                                        <p:cTn id="33" dur="1000" fill="hold"/>
                                        <p:tgtEl>
                                          <p:spTgt spid="16"/>
                                        </p:tgtEl>
                                        <p:attrNameLst>
                                          <p:attrName>ppt_x</p:attrName>
                                        </p:attrNameLst>
                                      </p:cBhvr>
                                      <p:tavLst>
                                        <p:tav tm="0">
                                          <p:val>
                                            <p:strVal val="#ppt_x"/>
                                          </p:val>
                                        </p:tav>
                                        <p:tav tm="100000">
                                          <p:val>
                                            <p:strVal val="#ppt_x"/>
                                          </p:val>
                                        </p:tav>
                                      </p:tavLst>
                                    </p:anim>
                                    <p:anim calcmode="lin" valueType="num">
                                      <p:cBhvr>
                                        <p:cTn id="3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2" grpId="0" animBg="1"/>
      <p:bldP spid="13" grpId="0" animBg="1"/>
      <p:bldP spid="14" grpId="0" animBg="1"/>
      <p:bldP spid="1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C09DE-C9A5-4EF0-AD71-2188D4A0621D}"/>
              </a:ext>
            </a:extLst>
          </p:cNvPr>
          <p:cNvSpPr>
            <a:spLocks noGrp="1"/>
          </p:cNvSpPr>
          <p:nvPr>
            <p:ph type="title"/>
          </p:nvPr>
        </p:nvSpPr>
        <p:spPr>
          <a:xfrm>
            <a:off x="0" y="392575"/>
            <a:ext cx="6072675" cy="766200"/>
          </a:xfrm>
        </p:spPr>
        <p:txBody>
          <a:bodyPr/>
          <a:lstStyle/>
          <a:p>
            <a:r>
              <a:rPr lang="en-CA" sz="2400" dirty="0"/>
              <a:t>Secondary structure Analysis – POLYVIEW MM</a:t>
            </a:r>
            <a:endParaRPr lang="en-GB" sz="2400" dirty="0"/>
          </a:p>
        </p:txBody>
      </p:sp>
      <p:sp>
        <p:nvSpPr>
          <p:cNvPr id="5" name="Slide Number Placeholder 4">
            <a:extLst>
              <a:ext uri="{FF2B5EF4-FFF2-40B4-BE49-F238E27FC236}">
                <a16:creationId xmlns:a16="http://schemas.microsoft.com/office/drawing/2014/main" id="{9D0A2804-F3CA-4D03-B535-19D4A8803B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graphicFrame>
        <p:nvGraphicFramePr>
          <p:cNvPr id="3" name="Table 2">
            <a:extLst>
              <a:ext uri="{FF2B5EF4-FFF2-40B4-BE49-F238E27FC236}">
                <a16:creationId xmlns:a16="http://schemas.microsoft.com/office/drawing/2014/main" id="{C4D6EE8C-9E34-4182-B2EB-9403EB93AA11}"/>
              </a:ext>
            </a:extLst>
          </p:cNvPr>
          <p:cNvGraphicFramePr>
            <a:graphicFrameLocks noGrp="1"/>
          </p:cNvGraphicFramePr>
          <p:nvPr>
            <p:extLst>
              <p:ext uri="{D42A27DB-BD31-4B8C-83A1-F6EECF244321}">
                <p14:modId xmlns:p14="http://schemas.microsoft.com/office/powerpoint/2010/main" val="981449150"/>
              </p:ext>
            </p:extLst>
          </p:nvPr>
        </p:nvGraphicFramePr>
        <p:xfrm>
          <a:off x="245164" y="1583635"/>
          <a:ext cx="8567531" cy="2646210"/>
        </p:xfrm>
        <a:graphic>
          <a:graphicData uri="http://schemas.openxmlformats.org/drawingml/2006/table">
            <a:tbl>
              <a:tblPr>
                <a:tableStyleId>{69C7853C-536D-4A76-A0AE-DD22124D55A5}</a:tableStyleId>
              </a:tblPr>
              <a:tblGrid>
                <a:gridCol w="1384853">
                  <a:extLst>
                    <a:ext uri="{9D8B030D-6E8A-4147-A177-3AD203B41FA5}">
                      <a16:colId xmlns:a16="http://schemas.microsoft.com/office/drawing/2014/main" val="3917843103"/>
                    </a:ext>
                  </a:extLst>
                </a:gridCol>
                <a:gridCol w="1063013">
                  <a:extLst>
                    <a:ext uri="{9D8B030D-6E8A-4147-A177-3AD203B41FA5}">
                      <a16:colId xmlns:a16="http://schemas.microsoft.com/office/drawing/2014/main" val="264028189"/>
                    </a:ext>
                  </a:extLst>
                </a:gridCol>
                <a:gridCol w="1223933">
                  <a:extLst>
                    <a:ext uri="{9D8B030D-6E8A-4147-A177-3AD203B41FA5}">
                      <a16:colId xmlns:a16="http://schemas.microsoft.com/office/drawing/2014/main" val="1867208927"/>
                    </a:ext>
                  </a:extLst>
                </a:gridCol>
                <a:gridCol w="1223933">
                  <a:extLst>
                    <a:ext uri="{9D8B030D-6E8A-4147-A177-3AD203B41FA5}">
                      <a16:colId xmlns:a16="http://schemas.microsoft.com/office/drawing/2014/main" val="2877382443"/>
                    </a:ext>
                  </a:extLst>
                </a:gridCol>
                <a:gridCol w="1223933">
                  <a:extLst>
                    <a:ext uri="{9D8B030D-6E8A-4147-A177-3AD203B41FA5}">
                      <a16:colId xmlns:a16="http://schemas.microsoft.com/office/drawing/2014/main" val="1412628217"/>
                    </a:ext>
                  </a:extLst>
                </a:gridCol>
                <a:gridCol w="1223933">
                  <a:extLst>
                    <a:ext uri="{9D8B030D-6E8A-4147-A177-3AD203B41FA5}">
                      <a16:colId xmlns:a16="http://schemas.microsoft.com/office/drawing/2014/main" val="1539414480"/>
                    </a:ext>
                  </a:extLst>
                </a:gridCol>
                <a:gridCol w="1223933">
                  <a:extLst>
                    <a:ext uri="{9D8B030D-6E8A-4147-A177-3AD203B41FA5}">
                      <a16:colId xmlns:a16="http://schemas.microsoft.com/office/drawing/2014/main" val="2745639733"/>
                    </a:ext>
                  </a:extLst>
                </a:gridCol>
              </a:tblGrid>
              <a:tr h="549965">
                <a:tc>
                  <a:txBody>
                    <a:bodyPr/>
                    <a:lstStyle/>
                    <a:p>
                      <a:pPr algn="l" fontAlgn="b">
                        <a:lnSpc>
                          <a:spcPct val="100000"/>
                        </a:lnSpc>
                      </a:pPr>
                      <a:r>
                        <a:rPr lang="en-CA" sz="1400" b="1" i="0" u="none" strike="noStrike" dirty="0">
                          <a:solidFill>
                            <a:srgbClr val="000000"/>
                          </a:solidFill>
                          <a:effectLst/>
                          <a:latin typeface="+mj-lt"/>
                        </a:rPr>
                        <a:t>Color Code</a:t>
                      </a:r>
                      <a:endParaRPr lang="en-GB" sz="1400" b="1"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b="1" u="none" strike="noStrike" dirty="0">
                          <a:effectLst/>
                          <a:latin typeface="+mj-lt"/>
                        </a:rPr>
                        <a:t>1AUK</a:t>
                      </a:r>
                      <a:endParaRPr lang="en-GB" sz="1400" b="1"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b="1" u="none" strike="noStrike" dirty="0">
                          <a:effectLst/>
                          <a:latin typeface="+mj-lt"/>
                        </a:rPr>
                        <a:t>T274M</a:t>
                      </a:r>
                      <a:endParaRPr lang="en-GB" sz="1400" b="1"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b="1" u="none" strike="noStrike" dirty="0">
                          <a:effectLst/>
                          <a:latin typeface="+mj-lt"/>
                        </a:rPr>
                        <a:t>R311Q</a:t>
                      </a:r>
                      <a:endParaRPr lang="en-GB" sz="1400" b="1"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b="1" u="none" strike="noStrike" dirty="0">
                          <a:effectLst/>
                          <a:latin typeface="+mj-lt"/>
                        </a:rPr>
                        <a:t>R370W</a:t>
                      </a:r>
                      <a:endParaRPr lang="en-GB" sz="1400" b="1"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b="1" u="none" strike="noStrike" dirty="0">
                          <a:effectLst/>
                          <a:latin typeface="+mj-lt"/>
                        </a:rPr>
                        <a:t>R390W</a:t>
                      </a:r>
                      <a:endParaRPr lang="en-GB" sz="1400" b="1"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b="1" u="none" strike="noStrike" dirty="0">
                          <a:effectLst/>
                          <a:latin typeface="+mj-lt"/>
                        </a:rPr>
                        <a:t>C489G</a:t>
                      </a:r>
                      <a:endParaRPr lang="en-GB" sz="1400" b="1" i="0" u="none" strike="noStrike" dirty="0">
                        <a:solidFill>
                          <a:srgbClr val="000000"/>
                        </a:solidFill>
                        <a:effectLst/>
                        <a:latin typeface="+mj-lt"/>
                      </a:endParaRPr>
                    </a:p>
                  </a:txBody>
                  <a:tcPr marL="6350" marR="6350" marT="6350" marB="0" anchor="b"/>
                </a:tc>
                <a:extLst>
                  <a:ext uri="{0D108BD9-81ED-4DB2-BD59-A6C34878D82A}">
                    <a16:rowId xmlns:a16="http://schemas.microsoft.com/office/drawing/2014/main" val="2239189782"/>
                  </a:ext>
                </a:extLst>
              </a:tr>
              <a:tr h="803385">
                <a:tc>
                  <a:txBody>
                    <a:bodyPr/>
                    <a:lstStyle/>
                    <a:p>
                      <a:pPr algn="l" fontAlgn="b">
                        <a:lnSpc>
                          <a:spcPct val="100000"/>
                        </a:lnSpc>
                      </a:pPr>
                      <a:r>
                        <a:rPr lang="en-GB" sz="1400" b="1" u="none" strike="noStrike" dirty="0">
                          <a:effectLst/>
                          <a:latin typeface="+mj-lt"/>
                        </a:rPr>
                        <a:t>Unstructured Loop, Coil</a:t>
                      </a:r>
                    </a:p>
                    <a:p>
                      <a:pPr algn="l" fontAlgn="b">
                        <a:lnSpc>
                          <a:spcPct val="100000"/>
                        </a:lnSpc>
                      </a:pPr>
                      <a:r>
                        <a:rPr lang="en-GB" sz="1400" b="1" i="0" u="none" strike="noStrike" dirty="0">
                          <a:solidFill>
                            <a:srgbClr val="000000"/>
                          </a:solidFill>
                          <a:effectLst/>
                          <a:latin typeface="+mj-lt"/>
                        </a:rPr>
                        <a:t>(Blue)</a:t>
                      </a:r>
                    </a:p>
                  </a:txBody>
                  <a:tcPr marL="6350" marR="6350" marT="6350" marB="0" anchor="b"/>
                </a:tc>
                <a:tc>
                  <a:txBody>
                    <a:bodyPr/>
                    <a:lstStyle/>
                    <a:p>
                      <a:pPr algn="ctr" fontAlgn="b">
                        <a:lnSpc>
                          <a:spcPct val="100000"/>
                        </a:lnSpc>
                      </a:pPr>
                      <a:r>
                        <a:rPr lang="en-GB" sz="1400" u="none" strike="noStrike" dirty="0">
                          <a:effectLst/>
                          <a:latin typeface="+mj-lt"/>
                        </a:rPr>
                        <a:t>52%</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53%</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53%</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a:effectLst/>
                          <a:latin typeface="+mj-lt"/>
                        </a:rPr>
                        <a:t>53%</a:t>
                      </a:r>
                      <a:endParaRPr lang="en-GB" sz="1400" b="0" i="0" u="none" strike="noStrike">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a:effectLst/>
                          <a:latin typeface="+mj-lt"/>
                        </a:rPr>
                        <a:t>51%</a:t>
                      </a:r>
                      <a:endParaRPr lang="en-GB" sz="1400" b="0" i="0" u="none" strike="noStrike">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51%</a:t>
                      </a:r>
                      <a:endParaRPr lang="en-GB" sz="1400" b="0" i="0" u="none" strike="noStrike" dirty="0">
                        <a:solidFill>
                          <a:srgbClr val="000000"/>
                        </a:solidFill>
                        <a:effectLst/>
                        <a:latin typeface="+mj-lt"/>
                      </a:endParaRPr>
                    </a:p>
                  </a:txBody>
                  <a:tcPr marL="6350" marR="6350" marT="6350" marB="0" anchor="b"/>
                </a:tc>
                <a:extLst>
                  <a:ext uri="{0D108BD9-81ED-4DB2-BD59-A6C34878D82A}">
                    <a16:rowId xmlns:a16="http://schemas.microsoft.com/office/drawing/2014/main" val="288060065"/>
                  </a:ext>
                </a:extLst>
              </a:tr>
              <a:tr h="433052">
                <a:tc>
                  <a:txBody>
                    <a:bodyPr/>
                    <a:lstStyle/>
                    <a:p>
                      <a:pPr algn="l" fontAlgn="b">
                        <a:lnSpc>
                          <a:spcPct val="100000"/>
                        </a:lnSpc>
                      </a:pPr>
                      <a:r>
                        <a:rPr lang="en-GB" sz="1400" b="1" u="none" strike="noStrike" dirty="0">
                          <a:effectLst/>
                          <a:latin typeface="+mj-lt"/>
                        </a:rPr>
                        <a:t>Residues in Beta Bridges</a:t>
                      </a:r>
                      <a:endParaRPr lang="en-GB" sz="1400" b="1" i="0" u="none" strike="noStrike" dirty="0">
                        <a:solidFill>
                          <a:srgbClr val="000000"/>
                        </a:solidFill>
                        <a:effectLst/>
                        <a:latin typeface="+mj-lt"/>
                      </a:endParaRPr>
                    </a:p>
                    <a:p>
                      <a:pPr marL="0" marR="0" lvl="0" indent="0" algn="l" defTabSz="914400" rtl="0" eaLnBrk="1" fontAlgn="b" latinLnBrk="0" hangingPunct="1">
                        <a:lnSpc>
                          <a:spcPct val="100000"/>
                        </a:lnSpc>
                        <a:spcBef>
                          <a:spcPts val="0"/>
                        </a:spcBef>
                        <a:spcAft>
                          <a:spcPts val="0"/>
                        </a:spcAft>
                        <a:buClr>
                          <a:srgbClr val="000000"/>
                        </a:buClr>
                        <a:buSzTx/>
                        <a:buFont typeface="Arial"/>
                        <a:buNone/>
                        <a:tabLst/>
                        <a:defRPr/>
                      </a:pPr>
                      <a:r>
                        <a:rPr lang="en-GB" sz="1400" b="1" i="0" u="none" strike="noStrike" dirty="0">
                          <a:solidFill>
                            <a:srgbClr val="000000"/>
                          </a:solidFill>
                          <a:effectLst/>
                          <a:latin typeface="+mj-lt"/>
                        </a:rPr>
                        <a:t>(Green)</a:t>
                      </a:r>
                    </a:p>
                  </a:txBody>
                  <a:tcPr marL="6350" marR="6350" marT="6350" marB="0" anchor="b"/>
                </a:tc>
                <a:tc>
                  <a:txBody>
                    <a:bodyPr/>
                    <a:lstStyle/>
                    <a:p>
                      <a:pPr algn="ctr" fontAlgn="b">
                        <a:lnSpc>
                          <a:spcPct val="100000"/>
                        </a:lnSpc>
                      </a:pPr>
                      <a:r>
                        <a:rPr lang="en-GB" sz="1400" u="none" strike="noStrike" dirty="0">
                          <a:effectLst/>
                          <a:latin typeface="+mj-lt"/>
                        </a:rPr>
                        <a:t>18%</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18%</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18%</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18%</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19%</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20%</a:t>
                      </a:r>
                      <a:endParaRPr lang="en-GB" sz="1400" b="0" i="0" u="none" strike="noStrike" dirty="0">
                        <a:solidFill>
                          <a:srgbClr val="000000"/>
                        </a:solidFill>
                        <a:effectLst/>
                        <a:latin typeface="+mj-lt"/>
                      </a:endParaRPr>
                    </a:p>
                  </a:txBody>
                  <a:tcPr marL="6350" marR="6350" marT="6350" marB="0" anchor="b"/>
                </a:tc>
                <a:extLst>
                  <a:ext uri="{0D108BD9-81ED-4DB2-BD59-A6C34878D82A}">
                    <a16:rowId xmlns:a16="http://schemas.microsoft.com/office/drawing/2014/main" val="285940228"/>
                  </a:ext>
                </a:extLst>
              </a:tr>
              <a:tr h="433052">
                <a:tc>
                  <a:txBody>
                    <a:bodyPr/>
                    <a:lstStyle/>
                    <a:p>
                      <a:pPr algn="l" fontAlgn="b">
                        <a:lnSpc>
                          <a:spcPct val="100000"/>
                        </a:lnSpc>
                      </a:pPr>
                      <a:r>
                        <a:rPr lang="en-GB" sz="1400" b="1" u="none" strike="noStrike" dirty="0">
                          <a:effectLst/>
                          <a:latin typeface="+mj-lt"/>
                        </a:rPr>
                        <a:t>Alpha Helix Turn</a:t>
                      </a:r>
                    </a:p>
                    <a:p>
                      <a:pPr algn="l" fontAlgn="b">
                        <a:lnSpc>
                          <a:spcPct val="100000"/>
                        </a:lnSpc>
                      </a:pPr>
                      <a:r>
                        <a:rPr lang="en-GB" sz="1400" b="1" u="none" strike="noStrike" dirty="0">
                          <a:effectLst/>
                          <a:latin typeface="+mj-lt"/>
                        </a:rPr>
                        <a:t>(Red)</a:t>
                      </a:r>
                    </a:p>
                  </a:txBody>
                  <a:tcPr marL="6350" marR="6350" marT="6350" marB="0" anchor="b"/>
                </a:tc>
                <a:tc>
                  <a:txBody>
                    <a:bodyPr/>
                    <a:lstStyle/>
                    <a:p>
                      <a:pPr algn="ctr" fontAlgn="b">
                        <a:lnSpc>
                          <a:spcPct val="100000"/>
                        </a:lnSpc>
                      </a:pPr>
                      <a:r>
                        <a:rPr lang="en-GB" sz="1400" u="none" strike="noStrike" dirty="0">
                          <a:effectLst/>
                          <a:latin typeface="+mj-lt"/>
                        </a:rPr>
                        <a:t>30%</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29%</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29%</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29%</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30%</a:t>
                      </a:r>
                      <a:endParaRPr lang="en-GB" sz="1400" b="0" i="0" u="none" strike="noStrike" dirty="0">
                        <a:solidFill>
                          <a:srgbClr val="000000"/>
                        </a:solidFill>
                        <a:effectLst/>
                        <a:latin typeface="+mj-lt"/>
                      </a:endParaRPr>
                    </a:p>
                  </a:txBody>
                  <a:tcPr marL="6350" marR="6350" marT="6350" marB="0" anchor="b"/>
                </a:tc>
                <a:tc>
                  <a:txBody>
                    <a:bodyPr/>
                    <a:lstStyle/>
                    <a:p>
                      <a:pPr algn="ctr" fontAlgn="b">
                        <a:lnSpc>
                          <a:spcPct val="100000"/>
                        </a:lnSpc>
                      </a:pPr>
                      <a:r>
                        <a:rPr lang="en-GB" sz="1400" u="none" strike="noStrike" dirty="0">
                          <a:effectLst/>
                          <a:latin typeface="+mj-lt"/>
                        </a:rPr>
                        <a:t>29%</a:t>
                      </a:r>
                      <a:endParaRPr lang="en-GB" sz="1400" b="0" i="0" u="none" strike="noStrike" dirty="0">
                        <a:solidFill>
                          <a:srgbClr val="000000"/>
                        </a:solidFill>
                        <a:effectLst/>
                        <a:latin typeface="+mj-lt"/>
                      </a:endParaRPr>
                    </a:p>
                  </a:txBody>
                  <a:tcPr marL="6350" marR="6350" marT="6350" marB="0" anchor="b"/>
                </a:tc>
                <a:extLst>
                  <a:ext uri="{0D108BD9-81ED-4DB2-BD59-A6C34878D82A}">
                    <a16:rowId xmlns:a16="http://schemas.microsoft.com/office/drawing/2014/main" val="437359899"/>
                  </a:ext>
                </a:extLst>
              </a:tr>
            </a:tbl>
          </a:graphicData>
        </a:graphic>
      </p:graphicFrame>
    </p:spTree>
    <p:extLst>
      <p:ext uri="{BB962C8B-B14F-4D97-AF65-F5344CB8AC3E}">
        <p14:creationId xmlns:p14="http://schemas.microsoft.com/office/powerpoint/2010/main" val="2794801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C0A9B-F2A0-42C6-9155-450BACE4DC0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CD5EC1B-48C1-4BC5-9BB8-C72254B6B245}"/>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078C02F6-F57F-4258-B1C4-013995D4A5E7}"/>
              </a:ext>
            </a:extLst>
          </p:cNvPr>
          <p:cNvSpPr>
            <a:spLocks noGrp="1"/>
          </p:cNvSpPr>
          <p:nvPr>
            <p:ph type="body" idx="2"/>
          </p:nvPr>
        </p:nvSpPr>
        <p:spPr/>
        <p:txBody>
          <a:bodyPr/>
          <a:lstStyle/>
          <a:p>
            <a:endParaRPr lang="en-GB"/>
          </a:p>
        </p:txBody>
      </p:sp>
      <p:sp>
        <p:nvSpPr>
          <p:cNvPr id="5" name="Slide Number Placeholder 4">
            <a:extLst>
              <a:ext uri="{FF2B5EF4-FFF2-40B4-BE49-F238E27FC236}">
                <a16:creationId xmlns:a16="http://schemas.microsoft.com/office/drawing/2014/main" id="{4582987B-DF41-4FF0-A54C-CF62890E83E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graphicFrame>
        <p:nvGraphicFramePr>
          <p:cNvPr id="7" name="Chart 6">
            <a:extLst>
              <a:ext uri="{FF2B5EF4-FFF2-40B4-BE49-F238E27FC236}">
                <a16:creationId xmlns:a16="http://schemas.microsoft.com/office/drawing/2014/main" id="{18E6CAE3-0976-4527-B6C7-93B1C911B4AF}"/>
              </a:ext>
            </a:extLst>
          </p:cNvPr>
          <p:cNvGraphicFramePr>
            <a:graphicFrameLocks/>
          </p:cNvGraphicFramePr>
          <p:nvPr>
            <p:extLst>
              <p:ext uri="{D42A27DB-BD31-4B8C-83A1-F6EECF244321}">
                <p14:modId xmlns:p14="http://schemas.microsoft.com/office/powerpoint/2010/main" val="3563129709"/>
              </p:ext>
            </p:extLst>
          </p:nvPr>
        </p:nvGraphicFramePr>
        <p:xfrm>
          <a:off x="0" y="0"/>
          <a:ext cx="9144000" cy="51435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44969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dirty="0"/>
              <a:t>INTRODUCTION</a:t>
            </a:r>
            <a:endParaRPr dirty="0"/>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193" name="Google Shape;193;p12"/>
          <p:cNvSpPr txBox="1">
            <a:spLocks noGrp="1"/>
          </p:cNvSpPr>
          <p:nvPr>
            <p:ph type="body" idx="1"/>
          </p:nvPr>
        </p:nvSpPr>
        <p:spPr>
          <a:xfrm>
            <a:off x="216349" y="1493753"/>
            <a:ext cx="8324021" cy="2331371"/>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CA" sz="1400" b="1" i="0" dirty="0">
                <a:solidFill>
                  <a:srgbClr val="202124"/>
                </a:solidFill>
                <a:effectLst/>
                <a:latin typeface="Times New Roman" panose="02020603050405020304" pitchFamily="18" charset="0"/>
                <a:cs typeface="Times New Roman" panose="02020603050405020304" pitchFamily="18" charset="0"/>
              </a:rPr>
              <a:t>Lysosomal storage diseases</a:t>
            </a:r>
            <a:r>
              <a:rPr lang="en-CA" sz="1400" b="0" i="0" dirty="0">
                <a:solidFill>
                  <a:srgbClr val="202124"/>
                </a:solidFill>
                <a:effectLst/>
                <a:latin typeface="Times New Roman" panose="02020603050405020304" pitchFamily="18" charset="0"/>
                <a:cs typeface="Times New Roman" panose="02020603050405020304" pitchFamily="18" charset="0"/>
              </a:rPr>
              <a:t> are inherited </a:t>
            </a:r>
            <a:r>
              <a:rPr lang="en-CA" sz="1400" b="1" i="0" dirty="0">
                <a:solidFill>
                  <a:srgbClr val="202124"/>
                </a:solidFill>
                <a:effectLst/>
                <a:latin typeface="Times New Roman" panose="02020603050405020304" pitchFamily="18" charset="0"/>
                <a:cs typeface="Times New Roman" panose="02020603050405020304" pitchFamily="18" charset="0"/>
              </a:rPr>
              <a:t>metabolic</a:t>
            </a:r>
            <a:r>
              <a:rPr lang="en-CA" sz="1400" b="0" i="0" dirty="0">
                <a:solidFill>
                  <a:srgbClr val="202124"/>
                </a:solidFill>
                <a:effectLst/>
                <a:latin typeface="Times New Roman" panose="02020603050405020304" pitchFamily="18" charset="0"/>
                <a:cs typeface="Times New Roman" panose="02020603050405020304" pitchFamily="18" charset="0"/>
              </a:rPr>
              <a:t> </a:t>
            </a:r>
            <a:r>
              <a:rPr lang="en-CA" sz="1400" b="1" i="0" dirty="0">
                <a:solidFill>
                  <a:srgbClr val="202124"/>
                </a:solidFill>
                <a:effectLst/>
                <a:latin typeface="Times New Roman" panose="02020603050405020304" pitchFamily="18" charset="0"/>
                <a:cs typeface="Times New Roman" panose="02020603050405020304" pitchFamily="18" charset="0"/>
              </a:rPr>
              <a:t>diseases</a:t>
            </a:r>
            <a:r>
              <a:rPr lang="en-CA" sz="1400" b="0" i="0" dirty="0">
                <a:solidFill>
                  <a:srgbClr val="202124"/>
                </a:solidFill>
                <a:effectLst/>
                <a:latin typeface="Times New Roman" panose="02020603050405020304" pitchFamily="18" charset="0"/>
                <a:cs typeface="Times New Roman" panose="02020603050405020304" pitchFamily="18" charset="0"/>
              </a:rPr>
              <a:t> that are characterized by an abnormal build-up of various toxic materials in the body's cells as a result of enzyme deficiencies.</a:t>
            </a:r>
          </a:p>
          <a:p>
            <a:pPr>
              <a:buFont typeface="Wingdings" panose="05000000000000000000" pitchFamily="2" charset="2"/>
              <a:buChar char="Ø"/>
            </a:pPr>
            <a:r>
              <a:rPr lang="en-CA" sz="1400" dirty="0">
                <a:latin typeface="Times New Roman" panose="02020603050405020304" pitchFamily="18" charset="0"/>
                <a:cs typeface="Times New Roman" panose="02020603050405020304" pitchFamily="18" charset="0"/>
              </a:rPr>
              <a:t>LSDs affect mostly children and they often die at a young age, many within a few months or years of birth.</a:t>
            </a:r>
            <a:endParaRPr lang="en-CA" sz="1400" b="0" i="0" dirty="0">
              <a:solidFill>
                <a:srgbClr val="202124"/>
              </a:solidFill>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CA" sz="1400" dirty="0">
                <a:latin typeface="Times New Roman" panose="02020603050405020304" pitchFamily="18" charset="0"/>
                <a:cs typeface="Times New Roman" panose="02020603050405020304" pitchFamily="18" charset="0"/>
              </a:rPr>
              <a:t>Like other genetic disorders, individuals inherit lysosomal storage diseases from their parents.</a:t>
            </a:r>
          </a:p>
          <a:p>
            <a:pPr>
              <a:buFont typeface="Wingdings" panose="05000000000000000000" pitchFamily="2" charset="2"/>
              <a:buChar char="Ø"/>
            </a:pPr>
            <a:r>
              <a:rPr lang="en-CA" sz="1400" dirty="0">
                <a:latin typeface="Times New Roman" panose="02020603050405020304" pitchFamily="18" charset="0"/>
                <a:cs typeface="Times New Roman" panose="02020603050405020304" pitchFamily="18" charset="0"/>
              </a:rPr>
              <a:t>Most of these disorders are </a:t>
            </a:r>
            <a:r>
              <a:rPr lang="en-CA" sz="1400" b="1" dirty="0">
                <a:latin typeface="Times New Roman" panose="02020603050405020304" pitchFamily="18" charset="0"/>
                <a:cs typeface="Times New Roman" panose="02020603050405020304" pitchFamily="18" charset="0"/>
              </a:rPr>
              <a:t>autosomal recessively inherited </a:t>
            </a:r>
            <a:r>
              <a:rPr lang="en-CA" sz="1400" dirty="0">
                <a:latin typeface="Times New Roman" panose="02020603050405020304" pitchFamily="18" charset="0"/>
                <a:cs typeface="Times New Roman" panose="02020603050405020304" pitchFamily="18" charset="0"/>
              </a:rPr>
              <a:t>such as Niemann–Pick disease, type C, but a few are </a:t>
            </a:r>
            <a:r>
              <a:rPr lang="en-CA" sz="1400" b="1" dirty="0">
                <a:latin typeface="Times New Roman" panose="02020603050405020304" pitchFamily="18" charset="0"/>
                <a:cs typeface="Times New Roman" panose="02020603050405020304" pitchFamily="18" charset="0"/>
              </a:rPr>
              <a:t>X-linked recessively inherited</a:t>
            </a:r>
            <a:r>
              <a:rPr lang="en-CA" sz="1400" dirty="0">
                <a:latin typeface="Times New Roman" panose="02020603050405020304" pitchFamily="18" charset="0"/>
                <a:cs typeface="Times New Roman" panose="02020603050405020304" pitchFamily="18" charset="0"/>
              </a:rPr>
              <a:t>, such as Fabry disease and Hunter syndrome.</a:t>
            </a:r>
          </a:p>
          <a:p>
            <a:pPr>
              <a:buFont typeface="Wingdings" panose="05000000000000000000" pitchFamily="2" charset="2"/>
              <a:buChar char="Ø"/>
            </a:pPr>
            <a:r>
              <a:rPr lang="en-CA" sz="1400" b="1" dirty="0">
                <a:latin typeface="Times New Roman" panose="02020603050405020304" pitchFamily="18" charset="0"/>
                <a:cs typeface="Times New Roman" panose="02020603050405020304" pitchFamily="18" charset="0"/>
              </a:rPr>
              <a:t>No cures for lysosomal storage diseases are known</a:t>
            </a:r>
            <a:r>
              <a:rPr lang="en-CA" sz="1400" dirty="0">
                <a:latin typeface="Times New Roman" panose="02020603050405020304" pitchFamily="18" charset="0"/>
                <a:cs typeface="Times New Roman" panose="02020603050405020304" pitchFamily="18" charset="0"/>
              </a:rPr>
              <a:t>, and treatment is mostly symptomatic, although bone marrow transplantation and enzyme replacement therapy (ERT) have been tried with some success</a:t>
            </a:r>
            <a:endParaRPr lang="en-GB" sz="1400" dirty="0">
              <a:latin typeface="Times New Roman" panose="02020603050405020304" pitchFamily="18" charset="0"/>
              <a:cs typeface="Times New Roman" panose="02020603050405020304" pitchFamily="18" charset="0"/>
            </a:endParaRPr>
          </a:p>
          <a:p>
            <a:pPr marL="0" lvl="0" indent="0" algn="l" rtl="0">
              <a:spcBef>
                <a:spcPts val="600"/>
              </a:spcBef>
              <a:spcAft>
                <a:spcPts val="1000"/>
              </a:spcAft>
              <a:buNone/>
            </a:pPr>
            <a:endParaRPr dirty="0"/>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2D27-59B1-46CB-9DF5-1769E6FF7E62}"/>
              </a:ext>
            </a:extLst>
          </p:cNvPr>
          <p:cNvSpPr>
            <a:spLocks noGrp="1"/>
          </p:cNvSpPr>
          <p:nvPr>
            <p:ph type="ctrTitle"/>
          </p:nvPr>
        </p:nvSpPr>
        <p:spPr>
          <a:xfrm>
            <a:off x="-12526" y="1447651"/>
            <a:ext cx="6842502" cy="2723516"/>
          </a:xfrm>
        </p:spPr>
        <p:txBody>
          <a:bodyPr/>
          <a:lstStyle/>
          <a:p>
            <a:r>
              <a:rPr lang="en-CA" sz="4800" dirty="0"/>
              <a:t>Fluctuation Analysis – </a:t>
            </a:r>
            <a:br>
              <a:rPr lang="en-CA" sz="4800" dirty="0"/>
            </a:br>
            <a:r>
              <a:rPr lang="en-CA" sz="4800" dirty="0"/>
              <a:t>CABS Flex</a:t>
            </a:r>
            <a:br>
              <a:rPr lang="en-CA" sz="4800" dirty="0"/>
            </a:br>
            <a:endParaRPr lang="en-GB" dirty="0"/>
          </a:p>
        </p:txBody>
      </p:sp>
    </p:spTree>
    <p:extLst>
      <p:ext uri="{BB962C8B-B14F-4D97-AF65-F5344CB8AC3E}">
        <p14:creationId xmlns:p14="http://schemas.microsoft.com/office/powerpoint/2010/main" val="410075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19B4C-51F9-4B82-B921-F3E1C6D51B3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A40E9D8-65D6-41B4-BB20-04792FF2E1C1}"/>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66C88F7E-6C83-4CD4-A97A-3D235DD2818D}"/>
              </a:ext>
            </a:extLst>
          </p:cNvPr>
          <p:cNvSpPr>
            <a:spLocks noGrp="1"/>
          </p:cNvSpPr>
          <p:nvPr>
            <p:ph type="body" idx="2"/>
          </p:nvPr>
        </p:nvSpPr>
        <p:spPr/>
        <p:txBody>
          <a:bodyPr/>
          <a:lstStyle/>
          <a:p>
            <a:endParaRPr lang="en-GB"/>
          </a:p>
        </p:txBody>
      </p:sp>
      <p:sp>
        <p:nvSpPr>
          <p:cNvPr id="5" name="Slide Number Placeholder 4">
            <a:extLst>
              <a:ext uri="{FF2B5EF4-FFF2-40B4-BE49-F238E27FC236}">
                <a16:creationId xmlns:a16="http://schemas.microsoft.com/office/drawing/2014/main" id="{337D03E2-E9C2-4B78-8D91-394C9D613EC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31</a:t>
            </a:fld>
            <a:endParaRPr lang="en"/>
          </a:p>
        </p:txBody>
      </p:sp>
      <p:pic>
        <p:nvPicPr>
          <p:cNvPr id="6" name="image12.png">
            <a:extLst>
              <a:ext uri="{FF2B5EF4-FFF2-40B4-BE49-F238E27FC236}">
                <a16:creationId xmlns:a16="http://schemas.microsoft.com/office/drawing/2014/main" id="{0D920AEB-A71A-4D81-927C-17415767F2D6}"/>
              </a:ext>
            </a:extLst>
          </p:cNvPr>
          <p:cNvPicPr/>
          <p:nvPr/>
        </p:nvPicPr>
        <p:blipFill>
          <a:blip r:embed="rId2"/>
          <a:srcRect/>
          <a:stretch>
            <a:fillRect/>
          </a:stretch>
        </p:blipFill>
        <p:spPr>
          <a:xfrm>
            <a:off x="0" y="0"/>
            <a:ext cx="9144000" cy="5143500"/>
          </a:xfrm>
          <a:prstGeom prst="rect">
            <a:avLst/>
          </a:prstGeom>
          <a:ln/>
        </p:spPr>
      </p:pic>
      <p:sp>
        <p:nvSpPr>
          <p:cNvPr id="7" name="TextBox 6">
            <a:extLst>
              <a:ext uri="{FF2B5EF4-FFF2-40B4-BE49-F238E27FC236}">
                <a16:creationId xmlns:a16="http://schemas.microsoft.com/office/drawing/2014/main" id="{74B9AFD4-80AB-4AAC-B2FE-CEE53F26A769}"/>
              </a:ext>
            </a:extLst>
          </p:cNvPr>
          <p:cNvSpPr txBox="1"/>
          <p:nvPr/>
        </p:nvSpPr>
        <p:spPr>
          <a:xfrm>
            <a:off x="7206386" y="887230"/>
            <a:ext cx="568037" cy="315600"/>
          </a:xfrm>
          <a:prstGeom prst="rect">
            <a:avLst/>
          </a:prstGeom>
          <a:noFill/>
        </p:spPr>
        <p:txBody>
          <a:bodyPr wrap="square" rtlCol="0">
            <a:spAutoFit/>
          </a:bodyPr>
          <a:lstStyle/>
          <a:p>
            <a:r>
              <a:rPr lang="en-CA" dirty="0"/>
              <a:t>4.8</a:t>
            </a:r>
            <a:endParaRPr lang="en-GB" dirty="0"/>
          </a:p>
        </p:txBody>
      </p:sp>
      <p:sp>
        <p:nvSpPr>
          <p:cNvPr id="8" name="TextBox 7">
            <a:extLst>
              <a:ext uri="{FF2B5EF4-FFF2-40B4-BE49-F238E27FC236}">
                <a16:creationId xmlns:a16="http://schemas.microsoft.com/office/drawing/2014/main" id="{7A128778-3083-4BD2-98D3-DA41F9AB1550}"/>
              </a:ext>
            </a:extLst>
          </p:cNvPr>
          <p:cNvSpPr txBox="1"/>
          <p:nvPr/>
        </p:nvSpPr>
        <p:spPr>
          <a:xfrm>
            <a:off x="5188527" y="1501399"/>
            <a:ext cx="457200" cy="307777"/>
          </a:xfrm>
          <a:prstGeom prst="rect">
            <a:avLst/>
          </a:prstGeom>
          <a:noFill/>
        </p:spPr>
        <p:txBody>
          <a:bodyPr wrap="square" rtlCol="0">
            <a:spAutoFit/>
          </a:bodyPr>
          <a:lstStyle/>
          <a:p>
            <a:r>
              <a:rPr lang="en-CA" dirty="0"/>
              <a:t>3.9</a:t>
            </a:r>
            <a:endParaRPr lang="en-GB" dirty="0"/>
          </a:p>
        </p:txBody>
      </p:sp>
    </p:spTree>
    <p:extLst>
      <p:ext uri="{BB962C8B-B14F-4D97-AF65-F5344CB8AC3E}">
        <p14:creationId xmlns:p14="http://schemas.microsoft.com/office/powerpoint/2010/main" val="31777163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2D27-59B1-46CB-9DF5-1769E6FF7E62}"/>
              </a:ext>
            </a:extLst>
          </p:cNvPr>
          <p:cNvSpPr>
            <a:spLocks noGrp="1"/>
          </p:cNvSpPr>
          <p:nvPr>
            <p:ph type="ctrTitle"/>
          </p:nvPr>
        </p:nvSpPr>
        <p:spPr>
          <a:xfrm>
            <a:off x="0" y="1203394"/>
            <a:ext cx="6842502" cy="2961900"/>
          </a:xfrm>
        </p:spPr>
        <p:txBody>
          <a:bodyPr/>
          <a:lstStyle/>
          <a:p>
            <a:r>
              <a:rPr lang="en-CA" sz="4800" dirty="0"/>
              <a:t>Contact Map Analysis – CM View</a:t>
            </a:r>
            <a:br>
              <a:rPr lang="en-CA" sz="4800" dirty="0"/>
            </a:br>
            <a:endParaRPr lang="en-GB" dirty="0"/>
          </a:p>
        </p:txBody>
      </p:sp>
    </p:spTree>
    <p:extLst>
      <p:ext uri="{BB962C8B-B14F-4D97-AF65-F5344CB8AC3E}">
        <p14:creationId xmlns:p14="http://schemas.microsoft.com/office/powerpoint/2010/main" val="382705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lumMod val="50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86A8BCB-573D-4938-937F-4DD5EB23C6C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a:p>
        </p:txBody>
      </p:sp>
      <p:pic>
        <p:nvPicPr>
          <p:cNvPr id="7" name="image24.png">
            <a:extLst>
              <a:ext uri="{FF2B5EF4-FFF2-40B4-BE49-F238E27FC236}">
                <a16:creationId xmlns:a16="http://schemas.microsoft.com/office/drawing/2014/main" id="{448B5788-1DAA-452D-8E0F-37DA0D820163}"/>
              </a:ext>
            </a:extLst>
          </p:cNvPr>
          <p:cNvPicPr/>
          <p:nvPr/>
        </p:nvPicPr>
        <p:blipFill>
          <a:blip r:embed="rId2"/>
          <a:srcRect/>
          <a:stretch>
            <a:fillRect/>
          </a:stretch>
        </p:blipFill>
        <p:spPr>
          <a:xfrm>
            <a:off x="0" y="0"/>
            <a:ext cx="9144000" cy="5143500"/>
          </a:xfrm>
          <a:prstGeom prst="rect">
            <a:avLst/>
          </a:prstGeom>
          <a:ln w="25400">
            <a:solidFill>
              <a:srgbClr val="000000"/>
            </a:solidFill>
            <a:prstDash val="solid"/>
          </a:ln>
        </p:spPr>
      </p:pic>
    </p:spTree>
    <p:extLst>
      <p:ext uri="{BB962C8B-B14F-4D97-AF65-F5344CB8AC3E}">
        <p14:creationId xmlns:p14="http://schemas.microsoft.com/office/powerpoint/2010/main" val="36621345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C09DE-C9A5-4EF0-AD71-2188D4A0621D}"/>
              </a:ext>
            </a:extLst>
          </p:cNvPr>
          <p:cNvSpPr>
            <a:spLocks noGrp="1"/>
          </p:cNvSpPr>
          <p:nvPr>
            <p:ph type="title"/>
          </p:nvPr>
        </p:nvSpPr>
        <p:spPr>
          <a:xfrm>
            <a:off x="0" y="392575"/>
            <a:ext cx="6072675" cy="766200"/>
          </a:xfrm>
        </p:spPr>
        <p:txBody>
          <a:bodyPr/>
          <a:lstStyle/>
          <a:p>
            <a:r>
              <a:rPr lang="en-CA" sz="2400" dirty="0"/>
              <a:t>Contact Map Analysis – CM View</a:t>
            </a:r>
            <a:endParaRPr lang="en-GB" sz="2400" dirty="0"/>
          </a:p>
        </p:txBody>
      </p:sp>
      <p:sp>
        <p:nvSpPr>
          <p:cNvPr id="5" name="Slide Number Placeholder 4">
            <a:extLst>
              <a:ext uri="{FF2B5EF4-FFF2-40B4-BE49-F238E27FC236}">
                <a16:creationId xmlns:a16="http://schemas.microsoft.com/office/drawing/2014/main" id="{9D0A2804-F3CA-4D03-B535-19D4A8803B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34</a:t>
            </a:fld>
            <a:endParaRPr lang="en"/>
          </a:p>
        </p:txBody>
      </p:sp>
      <p:graphicFrame>
        <p:nvGraphicFramePr>
          <p:cNvPr id="6" name="Table 5">
            <a:extLst>
              <a:ext uri="{FF2B5EF4-FFF2-40B4-BE49-F238E27FC236}">
                <a16:creationId xmlns:a16="http://schemas.microsoft.com/office/drawing/2014/main" id="{DBC49B70-FA33-434F-AF89-EF310123088A}"/>
              </a:ext>
            </a:extLst>
          </p:cNvPr>
          <p:cNvGraphicFramePr>
            <a:graphicFrameLocks noGrp="1"/>
          </p:cNvGraphicFramePr>
          <p:nvPr>
            <p:extLst>
              <p:ext uri="{D42A27DB-BD31-4B8C-83A1-F6EECF244321}">
                <p14:modId xmlns:p14="http://schemas.microsoft.com/office/powerpoint/2010/main" val="3429889169"/>
              </p:ext>
            </p:extLst>
          </p:nvPr>
        </p:nvGraphicFramePr>
        <p:xfrm>
          <a:off x="173683" y="1546899"/>
          <a:ext cx="8737842" cy="2656887"/>
        </p:xfrm>
        <a:graphic>
          <a:graphicData uri="http://schemas.openxmlformats.org/drawingml/2006/table">
            <a:tbl>
              <a:tblPr>
                <a:tableStyleId>{69C7853C-536D-4A76-A0AE-DD22124D55A5}</a:tableStyleId>
              </a:tblPr>
              <a:tblGrid>
                <a:gridCol w="1438141">
                  <a:extLst>
                    <a:ext uri="{9D8B030D-6E8A-4147-A177-3AD203B41FA5}">
                      <a16:colId xmlns:a16="http://schemas.microsoft.com/office/drawing/2014/main" val="2276992402"/>
                    </a:ext>
                  </a:extLst>
                </a:gridCol>
                <a:gridCol w="976393">
                  <a:extLst>
                    <a:ext uri="{9D8B030D-6E8A-4147-A177-3AD203B41FA5}">
                      <a16:colId xmlns:a16="http://schemas.microsoft.com/office/drawing/2014/main" val="373318376"/>
                    </a:ext>
                  </a:extLst>
                </a:gridCol>
                <a:gridCol w="1511085">
                  <a:extLst>
                    <a:ext uri="{9D8B030D-6E8A-4147-A177-3AD203B41FA5}">
                      <a16:colId xmlns:a16="http://schemas.microsoft.com/office/drawing/2014/main" val="1324305291"/>
                    </a:ext>
                  </a:extLst>
                </a:gridCol>
                <a:gridCol w="1588576">
                  <a:extLst>
                    <a:ext uri="{9D8B030D-6E8A-4147-A177-3AD203B41FA5}">
                      <a16:colId xmlns:a16="http://schemas.microsoft.com/office/drawing/2014/main" val="3457317242"/>
                    </a:ext>
                  </a:extLst>
                </a:gridCol>
                <a:gridCol w="1650569">
                  <a:extLst>
                    <a:ext uri="{9D8B030D-6E8A-4147-A177-3AD203B41FA5}">
                      <a16:colId xmlns:a16="http://schemas.microsoft.com/office/drawing/2014/main" val="3635127828"/>
                    </a:ext>
                  </a:extLst>
                </a:gridCol>
                <a:gridCol w="1573078">
                  <a:extLst>
                    <a:ext uri="{9D8B030D-6E8A-4147-A177-3AD203B41FA5}">
                      <a16:colId xmlns:a16="http://schemas.microsoft.com/office/drawing/2014/main" val="1769004758"/>
                    </a:ext>
                  </a:extLst>
                </a:gridCol>
              </a:tblGrid>
              <a:tr h="765837">
                <a:tc>
                  <a:txBody>
                    <a:bodyPr/>
                    <a:lstStyle/>
                    <a:p>
                      <a:pPr algn="l" fontAlgn="t"/>
                      <a:r>
                        <a:rPr lang="en-GB" sz="1600" b="1" u="none" strike="noStrike" dirty="0">
                          <a:effectLst/>
                          <a:latin typeface="+mj-lt"/>
                        </a:rPr>
                        <a:t>Native and </a:t>
                      </a:r>
                      <a:br>
                        <a:rPr lang="en-GB" sz="1600" b="1" u="none" strike="noStrike" dirty="0">
                          <a:effectLst/>
                          <a:latin typeface="+mj-lt"/>
                        </a:rPr>
                      </a:br>
                      <a:r>
                        <a:rPr lang="en-GB" sz="1600" b="1" u="none" strike="noStrike" dirty="0">
                          <a:effectLst/>
                          <a:latin typeface="+mj-lt"/>
                        </a:rPr>
                        <a:t>Mutants</a:t>
                      </a:r>
                      <a:endParaRPr lang="en-GB" sz="1600" b="1" i="0" u="none" strike="noStrike" dirty="0">
                        <a:solidFill>
                          <a:srgbClr val="000000"/>
                        </a:solidFill>
                        <a:effectLst/>
                        <a:latin typeface="+mj-lt"/>
                      </a:endParaRPr>
                    </a:p>
                  </a:txBody>
                  <a:tcPr marL="3833" marR="3833" marT="3833" marB="0"/>
                </a:tc>
                <a:tc>
                  <a:txBody>
                    <a:bodyPr/>
                    <a:lstStyle/>
                    <a:p>
                      <a:pPr algn="l" fontAlgn="t"/>
                      <a:r>
                        <a:rPr lang="en-GB" sz="1600" b="1" u="none" strike="noStrike" dirty="0">
                          <a:effectLst/>
                          <a:latin typeface="+mj-lt"/>
                        </a:rPr>
                        <a:t>No. of Contacts</a:t>
                      </a:r>
                      <a:endParaRPr lang="en-GB" sz="1600" b="1" i="0" u="none" strike="noStrike" dirty="0">
                        <a:solidFill>
                          <a:srgbClr val="000000"/>
                        </a:solidFill>
                        <a:effectLst/>
                        <a:latin typeface="+mj-lt"/>
                      </a:endParaRPr>
                    </a:p>
                  </a:txBody>
                  <a:tcPr marL="3833" marR="3833" marT="3833" marB="0"/>
                </a:tc>
                <a:tc>
                  <a:txBody>
                    <a:bodyPr/>
                    <a:lstStyle/>
                    <a:p>
                      <a:pPr algn="l" fontAlgn="t"/>
                      <a:r>
                        <a:rPr lang="fr-FR" sz="1600" b="1" u="none" strike="noStrike" dirty="0">
                          <a:effectLst/>
                          <a:latin typeface="+mj-lt"/>
                        </a:rPr>
                        <a:t>No. of Unique Contacts -</a:t>
                      </a:r>
                      <a:br>
                        <a:rPr lang="fr-FR" sz="1600" b="1" u="none" strike="noStrike" dirty="0">
                          <a:effectLst/>
                          <a:latin typeface="+mj-lt"/>
                        </a:rPr>
                      </a:br>
                      <a:r>
                        <a:rPr lang="fr-FR" sz="1600" b="1" u="none" strike="noStrike" dirty="0">
                          <a:effectLst/>
                          <a:latin typeface="+mj-lt"/>
                        </a:rPr>
                        <a:t>NATIVE</a:t>
                      </a:r>
                      <a:endParaRPr lang="fr-FR" sz="1600" b="1" i="0" u="none" strike="noStrike" dirty="0">
                        <a:solidFill>
                          <a:srgbClr val="000000"/>
                        </a:solidFill>
                        <a:effectLst/>
                        <a:latin typeface="+mj-lt"/>
                      </a:endParaRPr>
                    </a:p>
                  </a:txBody>
                  <a:tcPr marL="3833" marR="3833" marT="3833" marB="0"/>
                </a:tc>
                <a:tc>
                  <a:txBody>
                    <a:bodyPr/>
                    <a:lstStyle/>
                    <a:p>
                      <a:pPr algn="l" fontAlgn="t"/>
                      <a:r>
                        <a:rPr lang="en-CA" sz="1600" b="1" u="none" strike="noStrike" dirty="0">
                          <a:effectLst/>
                          <a:latin typeface="+mj-lt"/>
                        </a:rPr>
                        <a:t>No. of Unique Contacts - </a:t>
                      </a:r>
                      <a:br>
                        <a:rPr lang="en-CA" sz="1600" b="1" u="none" strike="noStrike" dirty="0">
                          <a:effectLst/>
                          <a:latin typeface="+mj-lt"/>
                        </a:rPr>
                      </a:br>
                      <a:r>
                        <a:rPr lang="en-CA" sz="1600" b="1" u="none" strike="noStrike" dirty="0">
                          <a:effectLst/>
                          <a:latin typeface="+mj-lt"/>
                        </a:rPr>
                        <a:t>MUTANTS</a:t>
                      </a:r>
                      <a:endParaRPr lang="en-CA" sz="1600" b="1" i="0" u="none" strike="noStrike" dirty="0">
                        <a:solidFill>
                          <a:srgbClr val="000000"/>
                        </a:solidFill>
                        <a:effectLst/>
                        <a:latin typeface="+mj-lt"/>
                      </a:endParaRPr>
                    </a:p>
                  </a:txBody>
                  <a:tcPr marL="3833" marR="3833" marT="3833" marB="0"/>
                </a:tc>
                <a:tc>
                  <a:txBody>
                    <a:bodyPr/>
                    <a:lstStyle/>
                    <a:p>
                      <a:pPr algn="l" fontAlgn="t"/>
                      <a:r>
                        <a:rPr lang="en-GB" sz="1600" b="1" u="none" strike="noStrike" dirty="0">
                          <a:effectLst/>
                          <a:latin typeface="+mj-lt"/>
                        </a:rPr>
                        <a:t>No. of Common</a:t>
                      </a:r>
                      <a:br>
                        <a:rPr lang="en-GB" sz="1600" b="1" u="none" strike="noStrike" dirty="0">
                          <a:effectLst/>
                          <a:latin typeface="+mj-lt"/>
                        </a:rPr>
                      </a:br>
                      <a:r>
                        <a:rPr lang="en-GB" sz="1600" b="1" u="none" strike="noStrike" dirty="0">
                          <a:effectLst/>
                          <a:latin typeface="+mj-lt"/>
                        </a:rPr>
                        <a:t>Contacts</a:t>
                      </a:r>
                      <a:endParaRPr lang="en-GB" sz="1600" b="1" i="0" u="none" strike="noStrike" dirty="0">
                        <a:solidFill>
                          <a:srgbClr val="000000"/>
                        </a:solidFill>
                        <a:effectLst/>
                        <a:latin typeface="+mj-lt"/>
                      </a:endParaRPr>
                    </a:p>
                  </a:txBody>
                  <a:tcPr marL="3833" marR="3833" marT="3833" marB="0"/>
                </a:tc>
                <a:tc>
                  <a:txBody>
                    <a:bodyPr/>
                    <a:lstStyle/>
                    <a:p>
                      <a:pPr algn="l" fontAlgn="t"/>
                      <a:r>
                        <a:rPr lang="en-GB" sz="1600" b="1" u="none" strike="noStrike" dirty="0">
                          <a:effectLst/>
                          <a:latin typeface="+mj-lt"/>
                        </a:rPr>
                        <a:t>Contact Map </a:t>
                      </a:r>
                      <a:br>
                        <a:rPr lang="en-GB" sz="1600" b="1" u="none" strike="noStrike" dirty="0">
                          <a:effectLst/>
                          <a:latin typeface="+mj-lt"/>
                        </a:rPr>
                      </a:br>
                      <a:r>
                        <a:rPr lang="en-GB" sz="1600" b="1" u="none" strike="noStrike" dirty="0">
                          <a:effectLst/>
                          <a:latin typeface="+mj-lt"/>
                        </a:rPr>
                        <a:t>Overlap</a:t>
                      </a:r>
                      <a:endParaRPr lang="en-GB" sz="1600" b="1" i="0" u="none" strike="noStrike" dirty="0">
                        <a:solidFill>
                          <a:srgbClr val="000000"/>
                        </a:solidFill>
                        <a:effectLst/>
                        <a:latin typeface="+mj-lt"/>
                      </a:endParaRPr>
                    </a:p>
                  </a:txBody>
                  <a:tcPr marL="3833" marR="3833" marT="3833" marB="0"/>
                </a:tc>
                <a:extLst>
                  <a:ext uri="{0D108BD9-81ED-4DB2-BD59-A6C34878D82A}">
                    <a16:rowId xmlns:a16="http://schemas.microsoft.com/office/drawing/2014/main" val="4055232527"/>
                  </a:ext>
                </a:extLst>
              </a:tr>
              <a:tr h="315175">
                <a:tc>
                  <a:txBody>
                    <a:bodyPr/>
                    <a:lstStyle/>
                    <a:p>
                      <a:pPr algn="l" fontAlgn="b">
                        <a:lnSpc>
                          <a:spcPct val="150000"/>
                        </a:lnSpc>
                      </a:pPr>
                      <a:r>
                        <a:rPr lang="en-GB" sz="1600" b="1" u="none" strike="noStrike" dirty="0">
                          <a:effectLst/>
                          <a:latin typeface="+mj-lt"/>
                        </a:rPr>
                        <a:t>Native - 1AUK</a:t>
                      </a:r>
                      <a:endParaRPr lang="en-GB" sz="1600" b="1"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2611</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CA" sz="1600" b="0" i="0" u="none" strike="noStrike" dirty="0">
                          <a:solidFill>
                            <a:srgbClr val="000000"/>
                          </a:solidFill>
                          <a:effectLst/>
                          <a:latin typeface="+mj-lt"/>
                        </a:rPr>
                        <a:t>-</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CA" sz="1600" b="0" i="0" u="none" strike="noStrike" dirty="0">
                          <a:solidFill>
                            <a:srgbClr val="000000"/>
                          </a:solidFill>
                          <a:effectLst/>
                          <a:latin typeface="+mj-lt"/>
                        </a:rPr>
                        <a:t>-</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CA" sz="1600" b="0" i="0" u="none" strike="noStrike" dirty="0">
                          <a:solidFill>
                            <a:srgbClr val="000000"/>
                          </a:solidFill>
                          <a:effectLst/>
                          <a:latin typeface="+mj-lt"/>
                        </a:rPr>
                        <a:t>-</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CA" sz="1600" b="0" i="0" u="none" strike="noStrike" dirty="0">
                          <a:solidFill>
                            <a:srgbClr val="000000"/>
                          </a:solidFill>
                          <a:effectLst/>
                          <a:latin typeface="+mj-lt"/>
                        </a:rPr>
                        <a:t>-</a:t>
                      </a:r>
                      <a:endParaRPr lang="en-GB" sz="1600" b="0" i="0" u="none" strike="noStrike" dirty="0">
                        <a:solidFill>
                          <a:srgbClr val="000000"/>
                        </a:solidFill>
                        <a:effectLst/>
                        <a:latin typeface="+mj-lt"/>
                      </a:endParaRPr>
                    </a:p>
                  </a:txBody>
                  <a:tcPr marL="3833" marR="3833" marT="3833" marB="0" anchor="b"/>
                </a:tc>
                <a:extLst>
                  <a:ext uri="{0D108BD9-81ED-4DB2-BD59-A6C34878D82A}">
                    <a16:rowId xmlns:a16="http://schemas.microsoft.com/office/drawing/2014/main" val="2857736865"/>
                  </a:ext>
                </a:extLst>
              </a:tr>
              <a:tr h="315175">
                <a:tc>
                  <a:txBody>
                    <a:bodyPr/>
                    <a:lstStyle/>
                    <a:p>
                      <a:pPr algn="l" fontAlgn="b">
                        <a:lnSpc>
                          <a:spcPct val="150000"/>
                        </a:lnSpc>
                      </a:pPr>
                      <a:r>
                        <a:rPr lang="en-GB" sz="1600" b="1" u="none" strike="noStrike" dirty="0">
                          <a:effectLst/>
                          <a:latin typeface="+mj-lt"/>
                        </a:rPr>
                        <a:t>T274M</a:t>
                      </a:r>
                      <a:endParaRPr lang="en-GB" sz="1600" b="1"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a:effectLst/>
                          <a:latin typeface="+mj-lt"/>
                        </a:rPr>
                        <a:t>2608</a:t>
                      </a:r>
                      <a:endParaRPr lang="en-GB" sz="1600" b="0" i="0" u="none" strike="noStrike">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55</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52</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a:effectLst/>
                          <a:latin typeface="+mj-lt"/>
                        </a:rPr>
                        <a:t>2556</a:t>
                      </a:r>
                      <a:endParaRPr lang="en-GB" sz="1600" b="0" i="0" u="none" strike="noStrike">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a:effectLst/>
                          <a:latin typeface="+mj-lt"/>
                        </a:rPr>
                        <a:t>96.00%</a:t>
                      </a:r>
                      <a:endParaRPr lang="en-GB" sz="1600" b="0" i="0" u="none" strike="noStrike">
                        <a:solidFill>
                          <a:srgbClr val="000000"/>
                        </a:solidFill>
                        <a:effectLst/>
                        <a:latin typeface="+mj-lt"/>
                      </a:endParaRPr>
                    </a:p>
                  </a:txBody>
                  <a:tcPr marL="3833" marR="3833" marT="3833" marB="0" anchor="b"/>
                </a:tc>
                <a:extLst>
                  <a:ext uri="{0D108BD9-81ED-4DB2-BD59-A6C34878D82A}">
                    <a16:rowId xmlns:a16="http://schemas.microsoft.com/office/drawing/2014/main" val="2328751360"/>
                  </a:ext>
                </a:extLst>
              </a:tr>
              <a:tr h="315175">
                <a:tc>
                  <a:txBody>
                    <a:bodyPr/>
                    <a:lstStyle/>
                    <a:p>
                      <a:pPr algn="l" fontAlgn="b">
                        <a:lnSpc>
                          <a:spcPct val="150000"/>
                        </a:lnSpc>
                      </a:pPr>
                      <a:r>
                        <a:rPr lang="en-GB" sz="1600" b="1" u="none" strike="noStrike">
                          <a:effectLst/>
                          <a:latin typeface="+mj-lt"/>
                        </a:rPr>
                        <a:t>R311Q</a:t>
                      </a:r>
                      <a:endParaRPr lang="en-GB" sz="1600" b="1" i="0" u="none" strike="noStrike">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2613</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54</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56</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2557</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a:effectLst/>
                          <a:latin typeface="+mj-lt"/>
                        </a:rPr>
                        <a:t>95.90%</a:t>
                      </a:r>
                      <a:endParaRPr lang="en-GB" sz="1600" b="0" i="0" u="none" strike="noStrike">
                        <a:solidFill>
                          <a:srgbClr val="000000"/>
                        </a:solidFill>
                        <a:effectLst/>
                        <a:latin typeface="+mj-lt"/>
                      </a:endParaRPr>
                    </a:p>
                  </a:txBody>
                  <a:tcPr marL="3833" marR="3833" marT="3833" marB="0" anchor="b"/>
                </a:tc>
                <a:extLst>
                  <a:ext uri="{0D108BD9-81ED-4DB2-BD59-A6C34878D82A}">
                    <a16:rowId xmlns:a16="http://schemas.microsoft.com/office/drawing/2014/main" val="896652812"/>
                  </a:ext>
                </a:extLst>
              </a:tr>
              <a:tr h="315175">
                <a:tc>
                  <a:txBody>
                    <a:bodyPr/>
                    <a:lstStyle/>
                    <a:p>
                      <a:pPr algn="l" fontAlgn="b">
                        <a:lnSpc>
                          <a:spcPct val="150000"/>
                        </a:lnSpc>
                      </a:pPr>
                      <a:r>
                        <a:rPr lang="en-GB" sz="1600" b="1" u="none" strike="noStrike">
                          <a:effectLst/>
                          <a:latin typeface="+mj-lt"/>
                        </a:rPr>
                        <a:t>R370W</a:t>
                      </a:r>
                      <a:endParaRPr lang="en-GB" sz="1600" b="1" i="0" u="none" strike="noStrike">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a:effectLst/>
                          <a:latin typeface="+mj-lt"/>
                        </a:rPr>
                        <a:t>2602</a:t>
                      </a:r>
                      <a:endParaRPr lang="en-GB" sz="1600" b="0" i="0" u="none" strike="noStrike">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69</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60</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2542</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a:effectLst/>
                          <a:latin typeface="+mj-lt"/>
                        </a:rPr>
                        <a:t>95.20%</a:t>
                      </a:r>
                      <a:endParaRPr lang="en-GB" sz="1600" b="0" i="0" u="none" strike="noStrike">
                        <a:solidFill>
                          <a:srgbClr val="000000"/>
                        </a:solidFill>
                        <a:effectLst/>
                        <a:latin typeface="+mj-lt"/>
                      </a:endParaRPr>
                    </a:p>
                  </a:txBody>
                  <a:tcPr marL="3833" marR="3833" marT="3833" marB="0" anchor="b"/>
                </a:tc>
                <a:extLst>
                  <a:ext uri="{0D108BD9-81ED-4DB2-BD59-A6C34878D82A}">
                    <a16:rowId xmlns:a16="http://schemas.microsoft.com/office/drawing/2014/main" val="2019965832"/>
                  </a:ext>
                </a:extLst>
              </a:tr>
              <a:tr h="315175">
                <a:tc>
                  <a:txBody>
                    <a:bodyPr/>
                    <a:lstStyle/>
                    <a:p>
                      <a:pPr algn="l" fontAlgn="b">
                        <a:lnSpc>
                          <a:spcPct val="150000"/>
                        </a:lnSpc>
                      </a:pPr>
                      <a:r>
                        <a:rPr lang="en-GB" sz="1600" b="1" u="none" strike="noStrike">
                          <a:effectLst/>
                          <a:latin typeface="+mj-lt"/>
                        </a:rPr>
                        <a:t>R390W</a:t>
                      </a:r>
                      <a:endParaRPr lang="en-GB" sz="1600" b="1" i="0" u="none" strike="noStrike">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a:effectLst/>
                          <a:latin typeface="+mj-lt"/>
                        </a:rPr>
                        <a:t>2615</a:t>
                      </a:r>
                      <a:endParaRPr lang="en-GB" sz="1600" b="0" i="0" u="none" strike="noStrike">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50</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54</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2561</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96.10%</a:t>
                      </a:r>
                      <a:endParaRPr lang="en-GB" sz="1600" b="0" i="0" u="none" strike="noStrike" dirty="0">
                        <a:solidFill>
                          <a:srgbClr val="000000"/>
                        </a:solidFill>
                        <a:effectLst/>
                        <a:latin typeface="+mj-lt"/>
                      </a:endParaRPr>
                    </a:p>
                  </a:txBody>
                  <a:tcPr marL="3833" marR="3833" marT="3833" marB="0" anchor="b"/>
                </a:tc>
                <a:extLst>
                  <a:ext uri="{0D108BD9-81ED-4DB2-BD59-A6C34878D82A}">
                    <a16:rowId xmlns:a16="http://schemas.microsoft.com/office/drawing/2014/main" val="3273631987"/>
                  </a:ext>
                </a:extLst>
              </a:tr>
              <a:tr h="315175">
                <a:tc>
                  <a:txBody>
                    <a:bodyPr/>
                    <a:lstStyle/>
                    <a:p>
                      <a:pPr algn="l" fontAlgn="b">
                        <a:lnSpc>
                          <a:spcPct val="150000"/>
                        </a:lnSpc>
                      </a:pPr>
                      <a:r>
                        <a:rPr lang="en-GB" sz="1600" b="1" u="none" strike="noStrike" dirty="0">
                          <a:effectLst/>
                          <a:latin typeface="+mj-lt"/>
                        </a:rPr>
                        <a:t>C489G</a:t>
                      </a:r>
                      <a:endParaRPr lang="en-GB" sz="1600" b="1"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a:effectLst/>
                          <a:latin typeface="+mj-lt"/>
                        </a:rPr>
                        <a:t>2616</a:t>
                      </a:r>
                      <a:endParaRPr lang="en-GB" sz="1600" b="0" i="0" u="none" strike="noStrike">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a:effectLst/>
                          <a:latin typeface="+mj-lt"/>
                        </a:rPr>
                        <a:t>48</a:t>
                      </a:r>
                      <a:endParaRPr lang="en-GB" sz="1600" b="0" i="0" u="none" strike="noStrike">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53</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2563</a:t>
                      </a:r>
                      <a:endParaRPr lang="en-GB" sz="1600" b="0" i="0" u="none" strike="noStrike" dirty="0">
                        <a:solidFill>
                          <a:srgbClr val="000000"/>
                        </a:solidFill>
                        <a:effectLst/>
                        <a:latin typeface="+mj-lt"/>
                      </a:endParaRPr>
                    </a:p>
                  </a:txBody>
                  <a:tcPr marL="3833" marR="3833" marT="3833" marB="0" anchor="b"/>
                </a:tc>
                <a:tc>
                  <a:txBody>
                    <a:bodyPr/>
                    <a:lstStyle/>
                    <a:p>
                      <a:pPr algn="ctr" fontAlgn="b">
                        <a:lnSpc>
                          <a:spcPct val="150000"/>
                        </a:lnSpc>
                      </a:pPr>
                      <a:r>
                        <a:rPr lang="en-GB" sz="1600" b="0" u="none" strike="noStrike" dirty="0">
                          <a:effectLst/>
                          <a:latin typeface="+mj-lt"/>
                        </a:rPr>
                        <a:t>96.20%</a:t>
                      </a:r>
                      <a:endParaRPr lang="en-GB" sz="1600" b="0" i="0" u="none" strike="noStrike" dirty="0">
                        <a:solidFill>
                          <a:srgbClr val="000000"/>
                        </a:solidFill>
                        <a:effectLst/>
                        <a:latin typeface="+mj-lt"/>
                      </a:endParaRPr>
                    </a:p>
                  </a:txBody>
                  <a:tcPr marL="3833" marR="3833" marT="3833" marB="0" anchor="b"/>
                </a:tc>
                <a:extLst>
                  <a:ext uri="{0D108BD9-81ED-4DB2-BD59-A6C34878D82A}">
                    <a16:rowId xmlns:a16="http://schemas.microsoft.com/office/drawing/2014/main" val="3523133517"/>
                  </a:ext>
                </a:extLst>
              </a:tr>
            </a:tbl>
          </a:graphicData>
        </a:graphic>
      </p:graphicFrame>
    </p:spTree>
    <p:extLst>
      <p:ext uri="{BB962C8B-B14F-4D97-AF65-F5344CB8AC3E}">
        <p14:creationId xmlns:p14="http://schemas.microsoft.com/office/powerpoint/2010/main" val="29470922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2D1C8-E7E4-4B72-BC12-1BD3FD2B6F0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181DE77-E026-4A56-9D87-D42B54DABCB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A0488ACA-A351-4CD8-B262-C42A040F0134}"/>
              </a:ext>
            </a:extLst>
          </p:cNvPr>
          <p:cNvSpPr>
            <a:spLocks noGrp="1"/>
          </p:cNvSpPr>
          <p:nvPr>
            <p:ph type="body" idx="2"/>
          </p:nvPr>
        </p:nvSpPr>
        <p:spPr/>
        <p:txBody>
          <a:bodyPr/>
          <a:lstStyle/>
          <a:p>
            <a:endParaRPr lang="en-GB"/>
          </a:p>
        </p:txBody>
      </p:sp>
      <p:sp>
        <p:nvSpPr>
          <p:cNvPr id="5" name="Slide Number Placeholder 4">
            <a:extLst>
              <a:ext uri="{FF2B5EF4-FFF2-40B4-BE49-F238E27FC236}">
                <a16:creationId xmlns:a16="http://schemas.microsoft.com/office/drawing/2014/main" id="{B18080E5-7221-4B2B-86A1-DB3B811E342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35</a:t>
            </a:fld>
            <a:endParaRPr lang="en"/>
          </a:p>
        </p:txBody>
      </p:sp>
      <p:pic>
        <p:nvPicPr>
          <p:cNvPr id="8" name="image4.png">
            <a:extLst>
              <a:ext uri="{FF2B5EF4-FFF2-40B4-BE49-F238E27FC236}">
                <a16:creationId xmlns:a16="http://schemas.microsoft.com/office/drawing/2014/main" id="{DBE8E16D-A9D9-4BFF-8E30-2AFA742741D6}"/>
              </a:ext>
            </a:extLst>
          </p:cNvPr>
          <p:cNvPicPr/>
          <p:nvPr/>
        </p:nvPicPr>
        <p:blipFill>
          <a:blip r:embed="rId2"/>
          <a:srcRect/>
          <a:stretch>
            <a:fillRect/>
          </a:stretch>
        </p:blipFill>
        <p:spPr>
          <a:xfrm>
            <a:off x="0" y="0"/>
            <a:ext cx="9144000" cy="5143500"/>
          </a:xfrm>
          <a:prstGeom prst="rect">
            <a:avLst/>
          </a:prstGeom>
          <a:ln/>
        </p:spPr>
      </p:pic>
    </p:spTree>
    <p:extLst>
      <p:ext uri="{BB962C8B-B14F-4D97-AF65-F5344CB8AC3E}">
        <p14:creationId xmlns:p14="http://schemas.microsoft.com/office/powerpoint/2010/main" val="906086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2D27-59B1-46CB-9DF5-1769E6FF7E62}"/>
              </a:ext>
            </a:extLst>
          </p:cNvPr>
          <p:cNvSpPr>
            <a:spLocks noGrp="1"/>
          </p:cNvSpPr>
          <p:nvPr>
            <p:ph type="ctrTitle"/>
          </p:nvPr>
        </p:nvSpPr>
        <p:spPr>
          <a:xfrm>
            <a:off x="-12526" y="1447651"/>
            <a:ext cx="6842502" cy="2723516"/>
          </a:xfrm>
        </p:spPr>
        <p:txBody>
          <a:bodyPr/>
          <a:lstStyle/>
          <a:p>
            <a:r>
              <a:rPr lang="en-CA" sz="4800" dirty="0"/>
              <a:t>Solvent Accessible Surface Areas (SASA)– </a:t>
            </a:r>
            <a:br>
              <a:rPr lang="en-CA" sz="4800" dirty="0"/>
            </a:br>
            <a:r>
              <a:rPr lang="en-CA" sz="4800" dirty="0"/>
              <a:t>GETAREA</a:t>
            </a:r>
            <a:br>
              <a:rPr lang="en-CA" sz="4800" dirty="0"/>
            </a:br>
            <a:endParaRPr lang="en-GB" dirty="0"/>
          </a:p>
        </p:txBody>
      </p:sp>
    </p:spTree>
    <p:extLst>
      <p:ext uri="{BB962C8B-B14F-4D97-AF65-F5344CB8AC3E}">
        <p14:creationId xmlns:p14="http://schemas.microsoft.com/office/powerpoint/2010/main" val="25427880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1EAB9-4FC2-4FCF-9560-8EA6CFCC364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8299708-B298-4A99-ABAC-F9DE1D4AE086}"/>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DAA9CED-BFF0-472A-9438-D7B158C0657E}"/>
              </a:ext>
            </a:extLst>
          </p:cNvPr>
          <p:cNvSpPr>
            <a:spLocks noGrp="1"/>
          </p:cNvSpPr>
          <p:nvPr>
            <p:ph type="body" idx="2"/>
          </p:nvPr>
        </p:nvSpPr>
        <p:spPr/>
        <p:txBody>
          <a:bodyPr/>
          <a:lstStyle/>
          <a:p>
            <a:endParaRPr lang="en-GB"/>
          </a:p>
        </p:txBody>
      </p:sp>
      <p:sp>
        <p:nvSpPr>
          <p:cNvPr id="5" name="Slide Number Placeholder 4">
            <a:extLst>
              <a:ext uri="{FF2B5EF4-FFF2-40B4-BE49-F238E27FC236}">
                <a16:creationId xmlns:a16="http://schemas.microsoft.com/office/drawing/2014/main" id="{F38689F9-A122-4F26-ACB8-3CF858FDEFF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37</a:t>
            </a:fld>
            <a:endParaRPr lang="en"/>
          </a:p>
        </p:txBody>
      </p:sp>
      <p:graphicFrame>
        <p:nvGraphicFramePr>
          <p:cNvPr id="6" name="Table 5">
            <a:extLst>
              <a:ext uri="{FF2B5EF4-FFF2-40B4-BE49-F238E27FC236}">
                <a16:creationId xmlns:a16="http://schemas.microsoft.com/office/drawing/2014/main" id="{5436FD87-CE0E-4979-BACE-A23934160041}"/>
              </a:ext>
            </a:extLst>
          </p:cNvPr>
          <p:cNvGraphicFramePr>
            <a:graphicFrameLocks noGrp="1"/>
          </p:cNvGraphicFramePr>
          <p:nvPr>
            <p:extLst>
              <p:ext uri="{D42A27DB-BD31-4B8C-83A1-F6EECF244321}">
                <p14:modId xmlns:p14="http://schemas.microsoft.com/office/powerpoint/2010/main" val="2629783334"/>
              </p:ext>
            </p:extLst>
          </p:nvPr>
        </p:nvGraphicFramePr>
        <p:xfrm>
          <a:off x="0" y="0"/>
          <a:ext cx="9144001" cy="2482026"/>
        </p:xfrm>
        <a:graphic>
          <a:graphicData uri="http://schemas.openxmlformats.org/drawingml/2006/table">
            <a:tbl>
              <a:tblPr>
                <a:tableStyleId>{3C2FFA5D-87B4-456A-9821-1D502468CF0F}</a:tableStyleId>
              </a:tblPr>
              <a:tblGrid>
                <a:gridCol w="1776627">
                  <a:extLst>
                    <a:ext uri="{9D8B030D-6E8A-4147-A177-3AD203B41FA5}">
                      <a16:colId xmlns:a16="http://schemas.microsoft.com/office/drawing/2014/main" val="97565500"/>
                    </a:ext>
                  </a:extLst>
                </a:gridCol>
                <a:gridCol w="2461701">
                  <a:extLst>
                    <a:ext uri="{9D8B030D-6E8A-4147-A177-3AD203B41FA5}">
                      <a16:colId xmlns:a16="http://schemas.microsoft.com/office/drawing/2014/main" val="1561948912"/>
                    </a:ext>
                  </a:extLst>
                </a:gridCol>
                <a:gridCol w="2566803">
                  <a:extLst>
                    <a:ext uri="{9D8B030D-6E8A-4147-A177-3AD203B41FA5}">
                      <a16:colId xmlns:a16="http://schemas.microsoft.com/office/drawing/2014/main" val="250951107"/>
                    </a:ext>
                  </a:extLst>
                </a:gridCol>
                <a:gridCol w="2338870">
                  <a:extLst>
                    <a:ext uri="{9D8B030D-6E8A-4147-A177-3AD203B41FA5}">
                      <a16:colId xmlns:a16="http://schemas.microsoft.com/office/drawing/2014/main" val="976427213"/>
                    </a:ext>
                  </a:extLst>
                </a:gridCol>
              </a:tblGrid>
              <a:tr h="532130">
                <a:tc>
                  <a:txBody>
                    <a:bodyPr/>
                    <a:lstStyle/>
                    <a:p>
                      <a:pPr>
                        <a:lnSpc>
                          <a:spcPct val="107000"/>
                        </a:lnSpc>
                        <a:spcAft>
                          <a:spcPts val="800"/>
                        </a:spcAft>
                      </a:pPr>
                      <a:r>
                        <a:rPr lang="en-GB" sz="1100">
                          <a:effectLst/>
                        </a:rPr>
                        <a:t>Native and</a:t>
                      </a:r>
                    </a:p>
                    <a:p>
                      <a:pPr>
                        <a:lnSpc>
                          <a:spcPct val="107000"/>
                        </a:lnSpc>
                        <a:spcAft>
                          <a:spcPts val="800"/>
                        </a:spcAft>
                      </a:pPr>
                      <a:r>
                        <a:rPr lang="en-GB" sz="1100">
                          <a:effectLst/>
                        </a:rPr>
                        <a:t>Mutants</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POLAR  area/energy  </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APOLAR  area/energy  </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Total  area/energy </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92930851"/>
                  </a:ext>
                </a:extLst>
              </a:tr>
              <a:tr h="397510">
                <a:tc>
                  <a:txBody>
                    <a:bodyPr/>
                    <a:lstStyle/>
                    <a:p>
                      <a:pPr>
                        <a:lnSpc>
                          <a:spcPct val="107000"/>
                        </a:lnSpc>
                        <a:spcAft>
                          <a:spcPts val="800"/>
                        </a:spcAft>
                      </a:pPr>
                      <a:r>
                        <a:rPr lang="en-GB" sz="1100">
                          <a:effectLst/>
                        </a:rPr>
                        <a:t>Native - 1AUK</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6131.66</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11352.01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17483.67</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053620983"/>
                  </a:ext>
                </a:extLst>
              </a:tr>
              <a:tr h="279400">
                <a:tc>
                  <a:txBody>
                    <a:bodyPr/>
                    <a:lstStyle/>
                    <a:p>
                      <a:pPr>
                        <a:lnSpc>
                          <a:spcPct val="107000"/>
                        </a:lnSpc>
                        <a:spcAft>
                          <a:spcPts val="800"/>
                        </a:spcAft>
                      </a:pPr>
                      <a:r>
                        <a:rPr lang="en-GB" sz="1100">
                          <a:effectLst/>
                        </a:rPr>
                        <a:t>T274M</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6141.85</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11342.84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17484.69</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661882001"/>
                  </a:ext>
                </a:extLst>
              </a:tr>
              <a:tr h="304165">
                <a:tc>
                  <a:txBody>
                    <a:bodyPr/>
                    <a:lstStyle/>
                    <a:p>
                      <a:pPr>
                        <a:lnSpc>
                          <a:spcPct val="107000"/>
                        </a:lnSpc>
                        <a:spcAft>
                          <a:spcPts val="800"/>
                        </a:spcAft>
                      </a:pPr>
                      <a:r>
                        <a:rPr lang="en-GB" sz="1100">
                          <a:effectLst/>
                        </a:rPr>
                        <a:t>R311Q</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6154.04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11359.83</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17513.87</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543815029"/>
                  </a:ext>
                </a:extLst>
              </a:tr>
              <a:tr h="309880">
                <a:tc>
                  <a:txBody>
                    <a:bodyPr/>
                    <a:lstStyle/>
                    <a:p>
                      <a:pPr>
                        <a:lnSpc>
                          <a:spcPct val="107000"/>
                        </a:lnSpc>
                        <a:spcAft>
                          <a:spcPts val="800"/>
                        </a:spcAft>
                      </a:pPr>
                      <a:r>
                        <a:rPr lang="en-GB" sz="1100">
                          <a:effectLst/>
                        </a:rPr>
                        <a:t>R370W</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6124.73</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11332.57</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17457.3</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089710470"/>
                  </a:ext>
                </a:extLst>
              </a:tr>
              <a:tr h="280670">
                <a:tc>
                  <a:txBody>
                    <a:bodyPr/>
                    <a:lstStyle/>
                    <a:p>
                      <a:pPr>
                        <a:lnSpc>
                          <a:spcPct val="107000"/>
                        </a:lnSpc>
                        <a:spcAft>
                          <a:spcPts val="800"/>
                        </a:spcAft>
                      </a:pPr>
                      <a:r>
                        <a:rPr lang="en-GB" sz="1100">
                          <a:effectLst/>
                        </a:rPr>
                        <a:t>R390W</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6125.6</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11345.01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17470.61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604929350"/>
                  </a:ext>
                </a:extLst>
              </a:tr>
              <a:tr h="232410">
                <a:tc>
                  <a:txBody>
                    <a:bodyPr/>
                    <a:lstStyle/>
                    <a:p>
                      <a:pPr>
                        <a:lnSpc>
                          <a:spcPct val="107000"/>
                        </a:lnSpc>
                        <a:spcAft>
                          <a:spcPts val="800"/>
                        </a:spcAft>
                      </a:pPr>
                      <a:r>
                        <a:rPr lang="en-GB" sz="1100">
                          <a:effectLst/>
                        </a:rPr>
                        <a:t>C489G</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6131.61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a:effectLst/>
                        </a:rPr>
                        <a:t>11336.21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100" dirty="0">
                          <a:effectLst/>
                        </a:rPr>
                        <a:t>17467.82</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2604879396"/>
                  </a:ext>
                </a:extLst>
              </a:tr>
            </a:tbl>
          </a:graphicData>
        </a:graphic>
      </p:graphicFrame>
      <p:graphicFrame>
        <p:nvGraphicFramePr>
          <p:cNvPr id="7" name="Table 6">
            <a:extLst>
              <a:ext uri="{FF2B5EF4-FFF2-40B4-BE49-F238E27FC236}">
                <a16:creationId xmlns:a16="http://schemas.microsoft.com/office/drawing/2014/main" id="{431B8388-3911-4E56-B012-F01F27307182}"/>
              </a:ext>
            </a:extLst>
          </p:cNvPr>
          <p:cNvGraphicFramePr>
            <a:graphicFrameLocks noGrp="1"/>
          </p:cNvGraphicFramePr>
          <p:nvPr>
            <p:extLst>
              <p:ext uri="{D42A27DB-BD31-4B8C-83A1-F6EECF244321}">
                <p14:modId xmlns:p14="http://schemas.microsoft.com/office/powerpoint/2010/main" val="180285098"/>
              </p:ext>
            </p:extLst>
          </p:nvPr>
        </p:nvGraphicFramePr>
        <p:xfrm>
          <a:off x="-1" y="2506461"/>
          <a:ext cx="9144001" cy="2637039"/>
        </p:xfrm>
        <a:graphic>
          <a:graphicData uri="http://schemas.openxmlformats.org/drawingml/2006/table">
            <a:tbl>
              <a:tblPr>
                <a:tableStyleId>{3C2FFA5D-87B4-456A-9821-1D502468CF0F}</a:tableStyleId>
              </a:tblPr>
              <a:tblGrid>
                <a:gridCol w="1776627">
                  <a:extLst>
                    <a:ext uri="{9D8B030D-6E8A-4147-A177-3AD203B41FA5}">
                      <a16:colId xmlns:a16="http://schemas.microsoft.com/office/drawing/2014/main" val="2551825"/>
                    </a:ext>
                  </a:extLst>
                </a:gridCol>
                <a:gridCol w="2461701">
                  <a:extLst>
                    <a:ext uri="{9D8B030D-6E8A-4147-A177-3AD203B41FA5}">
                      <a16:colId xmlns:a16="http://schemas.microsoft.com/office/drawing/2014/main" val="804606617"/>
                    </a:ext>
                  </a:extLst>
                </a:gridCol>
                <a:gridCol w="2566803">
                  <a:extLst>
                    <a:ext uri="{9D8B030D-6E8A-4147-A177-3AD203B41FA5}">
                      <a16:colId xmlns:a16="http://schemas.microsoft.com/office/drawing/2014/main" val="910101752"/>
                    </a:ext>
                  </a:extLst>
                </a:gridCol>
                <a:gridCol w="2338870">
                  <a:extLst>
                    <a:ext uri="{9D8B030D-6E8A-4147-A177-3AD203B41FA5}">
                      <a16:colId xmlns:a16="http://schemas.microsoft.com/office/drawing/2014/main" val="4051873989"/>
                    </a:ext>
                  </a:extLst>
                </a:gridCol>
              </a:tblGrid>
              <a:tr h="589250">
                <a:tc>
                  <a:txBody>
                    <a:bodyPr/>
                    <a:lstStyle/>
                    <a:p>
                      <a:pPr>
                        <a:lnSpc>
                          <a:spcPct val="107000"/>
                        </a:lnSpc>
                        <a:spcAft>
                          <a:spcPts val="800"/>
                        </a:spcAft>
                      </a:pPr>
                      <a:r>
                        <a:rPr lang="en-GB" sz="1000">
                          <a:effectLst/>
                        </a:rPr>
                        <a:t>Native and</a:t>
                      </a:r>
                      <a:endParaRPr lang="en-GB" sz="1100">
                        <a:effectLst/>
                      </a:endParaRPr>
                    </a:p>
                    <a:p>
                      <a:pPr>
                        <a:lnSpc>
                          <a:spcPct val="107000"/>
                        </a:lnSpc>
                        <a:spcAft>
                          <a:spcPts val="800"/>
                        </a:spcAft>
                      </a:pPr>
                      <a:r>
                        <a:rPr lang="en-GB" sz="1000">
                          <a:effectLst/>
                        </a:rPr>
                        <a:t>Mutants</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Number of surface atoms </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Number of buried atoms </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Probe Radius</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4003036603"/>
                  </a:ext>
                </a:extLst>
              </a:tr>
              <a:tr h="479698">
                <a:tc>
                  <a:txBody>
                    <a:bodyPr/>
                    <a:lstStyle/>
                    <a:p>
                      <a:pPr>
                        <a:lnSpc>
                          <a:spcPct val="107000"/>
                        </a:lnSpc>
                        <a:spcAft>
                          <a:spcPts val="800"/>
                        </a:spcAft>
                      </a:pPr>
                      <a:r>
                        <a:rPr lang="en-GB" sz="1000">
                          <a:effectLst/>
                        </a:rPr>
                        <a:t>Native - 1AUK</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1822</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1768</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797090938"/>
                  </a:ext>
                </a:extLst>
              </a:tr>
              <a:tr h="303868">
                <a:tc>
                  <a:txBody>
                    <a:bodyPr/>
                    <a:lstStyle/>
                    <a:p>
                      <a:pPr>
                        <a:lnSpc>
                          <a:spcPct val="107000"/>
                        </a:lnSpc>
                        <a:spcAft>
                          <a:spcPts val="800"/>
                        </a:spcAft>
                      </a:pPr>
                      <a:r>
                        <a:rPr lang="en-GB" sz="1000">
                          <a:effectLst/>
                        </a:rPr>
                        <a:t>T274M</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1835</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1756</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dirty="0">
                          <a:effectLst/>
                        </a:rPr>
                        <a:t>1.4</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2531549212"/>
                  </a:ext>
                </a:extLst>
              </a:tr>
              <a:tr h="303868">
                <a:tc>
                  <a:txBody>
                    <a:bodyPr/>
                    <a:lstStyle/>
                    <a:p>
                      <a:pPr>
                        <a:lnSpc>
                          <a:spcPct val="107000"/>
                        </a:lnSpc>
                        <a:spcAft>
                          <a:spcPts val="800"/>
                        </a:spcAft>
                      </a:pPr>
                      <a:r>
                        <a:rPr lang="en-GB" sz="1000">
                          <a:effectLst/>
                        </a:rPr>
                        <a:t>R311Q</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1841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1747</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499131883"/>
                  </a:ext>
                </a:extLst>
              </a:tr>
              <a:tr h="303868">
                <a:tc>
                  <a:txBody>
                    <a:bodyPr/>
                    <a:lstStyle/>
                    <a:p>
                      <a:pPr>
                        <a:lnSpc>
                          <a:spcPct val="107000"/>
                        </a:lnSpc>
                        <a:spcAft>
                          <a:spcPts val="800"/>
                        </a:spcAft>
                      </a:pPr>
                      <a:r>
                        <a:rPr lang="en-GB" sz="1000">
                          <a:effectLst/>
                        </a:rPr>
                        <a:t>R370W</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1830</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1763</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984611812"/>
                  </a:ext>
                </a:extLst>
              </a:tr>
              <a:tr h="303868">
                <a:tc>
                  <a:txBody>
                    <a:bodyPr/>
                    <a:lstStyle/>
                    <a:p>
                      <a:pPr>
                        <a:lnSpc>
                          <a:spcPct val="107000"/>
                        </a:lnSpc>
                        <a:spcAft>
                          <a:spcPts val="800"/>
                        </a:spcAft>
                      </a:pPr>
                      <a:r>
                        <a:rPr lang="en-GB" sz="1000">
                          <a:effectLst/>
                        </a:rPr>
                        <a:t>R390W</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1804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1797</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980919326"/>
                  </a:ext>
                </a:extLst>
              </a:tr>
              <a:tr h="352619">
                <a:tc>
                  <a:txBody>
                    <a:bodyPr/>
                    <a:lstStyle/>
                    <a:p>
                      <a:pPr>
                        <a:lnSpc>
                          <a:spcPct val="107000"/>
                        </a:lnSpc>
                        <a:spcAft>
                          <a:spcPts val="800"/>
                        </a:spcAft>
                      </a:pPr>
                      <a:r>
                        <a:rPr lang="en-GB" sz="1000">
                          <a:effectLst/>
                        </a:rPr>
                        <a:t>C489G</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1799</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a:effectLst/>
                        </a:rPr>
                        <a:t>1797</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a:lnSpc>
                          <a:spcPct val="107000"/>
                        </a:lnSpc>
                        <a:spcAft>
                          <a:spcPts val="800"/>
                        </a:spcAft>
                      </a:pPr>
                      <a:r>
                        <a:rPr lang="en-GB" sz="1000" dirty="0">
                          <a:effectLst/>
                        </a:rPr>
                        <a:t>1.4</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252883872"/>
                  </a:ext>
                </a:extLst>
              </a:tr>
            </a:tbl>
          </a:graphicData>
        </a:graphic>
      </p:graphicFrame>
    </p:spTree>
    <p:extLst>
      <p:ext uri="{BB962C8B-B14F-4D97-AF65-F5344CB8AC3E}">
        <p14:creationId xmlns:p14="http://schemas.microsoft.com/office/powerpoint/2010/main" val="32930105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2D27-59B1-46CB-9DF5-1769E6FF7E62}"/>
              </a:ext>
            </a:extLst>
          </p:cNvPr>
          <p:cNvSpPr>
            <a:spLocks noGrp="1"/>
          </p:cNvSpPr>
          <p:nvPr>
            <p:ph type="ctrTitle"/>
          </p:nvPr>
        </p:nvSpPr>
        <p:spPr>
          <a:xfrm>
            <a:off x="0" y="1203394"/>
            <a:ext cx="6842502" cy="2961900"/>
          </a:xfrm>
        </p:spPr>
        <p:txBody>
          <a:bodyPr/>
          <a:lstStyle/>
          <a:p>
            <a:r>
              <a:rPr lang="en-CA" dirty="0"/>
              <a:t>Docking – </a:t>
            </a:r>
            <a:r>
              <a:rPr lang="en-CA" dirty="0" err="1"/>
              <a:t>DockThor</a:t>
            </a:r>
            <a:r>
              <a:rPr lang="en-CA" dirty="0"/>
              <a:t>/Pymol</a:t>
            </a:r>
            <a:endParaRPr lang="en-GB" dirty="0"/>
          </a:p>
        </p:txBody>
      </p:sp>
    </p:spTree>
    <p:extLst>
      <p:ext uri="{BB962C8B-B14F-4D97-AF65-F5344CB8AC3E}">
        <p14:creationId xmlns:p14="http://schemas.microsoft.com/office/powerpoint/2010/main" val="31144989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AD6EE-0F5D-4FE9-800A-EBDD432E883F}"/>
              </a:ext>
            </a:extLst>
          </p:cNvPr>
          <p:cNvSpPr>
            <a:spLocks noGrp="1"/>
          </p:cNvSpPr>
          <p:nvPr>
            <p:ph type="title"/>
          </p:nvPr>
        </p:nvSpPr>
        <p:spPr>
          <a:solidFill>
            <a:schemeClr val="accent4">
              <a:lumMod val="10000"/>
            </a:schemeClr>
          </a:solidFill>
        </p:spPr>
        <p:txBody>
          <a:bodyPr/>
          <a:lstStyle/>
          <a:p>
            <a:endParaRPr lang="en-GB" dirty="0"/>
          </a:p>
        </p:txBody>
      </p:sp>
      <p:sp>
        <p:nvSpPr>
          <p:cNvPr id="3" name="Text Placeholder 2">
            <a:extLst>
              <a:ext uri="{FF2B5EF4-FFF2-40B4-BE49-F238E27FC236}">
                <a16:creationId xmlns:a16="http://schemas.microsoft.com/office/drawing/2014/main" id="{EA6E3043-01E0-43BE-AEA9-1B3C24B8B9E9}"/>
              </a:ext>
            </a:extLst>
          </p:cNvPr>
          <p:cNvSpPr>
            <a:spLocks noGrp="1"/>
          </p:cNvSpPr>
          <p:nvPr>
            <p:ph type="body" idx="1"/>
          </p:nvPr>
        </p:nvSpPr>
        <p:spPr/>
        <p:txBody>
          <a:bodyPr/>
          <a:lstStyle/>
          <a:p>
            <a:endParaRPr lang="en-GB" dirty="0"/>
          </a:p>
        </p:txBody>
      </p:sp>
      <p:sp>
        <p:nvSpPr>
          <p:cNvPr id="4" name="Text Placeholder 3">
            <a:extLst>
              <a:ext uri="{FF2B5EF4-FFF2-40B4-BE49-F238E27FC236}">
                <a16:creationId xmlns:a16="http://schemas.microsoft.com/office/drawing/2014/main" id="{4AA9B3DA-B85E-4F69-8334-C96CD60747B1}"/>
              </a:ext>
            </a:extLst>
          </p:cNvPr>
          <p:cNvSpPr>
            <a:spLocks noGrp="1"/>
          </p:cNvSpPr>
          <p:nvPr>
            <p:ph type="body" idx="2"/>
          </p:nvPr>
        </p:nvSpPr>
        <p:spPr/>
        <p:txBody>
          <a:bodyPr/>
          <a:lstStyle/>
          <a:p>
            <a:endParaRPr lang="en-GB" dirty="0"/>
          </a:p>
        </p:txBody>
      </p:sp>
      <p:sp>
        <p:nvSpPr>
          <p:cNvPr id="5" name="Slide Number Placeholder 4">
            <a:extLst>
              <a:ext uri="{FF2B5EF4-FFF2-40B4-BE49-F238E27FC236}">
                <a16:creationId xmlns:a16="http://schemas.microsoft.com/office/drawing/2014/main" id="{C6646C88-17E2-4473-8FEC-A7496D855F8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39</a:t>
            </a:fld>
            <a:endParaRPr lang="en"/>
          </a:p>
        </p:txBody>
      </p:sp>
      <p:pic>
        <p:nvPicPr>
          <p:cNvPr id="6" name="image10.png">
            <a:extLst>
              <a:ext uri="{FF2B5EF4-FFF2-40B4-BE49-F238E27FC236}">
                <a16:creationId xmlns:a16="http://schemas.microsoft.com/office/drawing/2014/main" id="{CCF40E96-FC8D-4468-9F3F-7C609A73AF95}"/>
              </a:ext>
            </a:extLst>
          </p:cNvPr>
          <p:cNvPicPr/>
          <p:nvPr/>
        </p:nvPicPr>
        <p:blipFill rotWithShape="1">
          <a:blip r:embed="rId2"/>
          <a:srcRect l="12564" r="16470"/>
          <a:stretch/>
        </p:blipFill>
        <p:spPr>
          <a:xfrm>
            <a:off x="-1" y="-1"/>
            <a:ext cx="2706305" cy="2367419"/>
          </a:xfrm>
          <a:prstGeom prst="rect">
            <a:avLst/>
          </a:prstGeom>
          <a:ln/>
        </p:spPr>
      </p:pic>
      <p:pic>
        <p:nvPicPr>
          <p:cNvPr id="7" name="image7.png">
            <a:extLst>
              <a:ext uri="{FF2B5EF4-FFF2-40B4-BE49-F238E27FC236}">
                <a16:creationId xmlns:a16="http://schemas.microsoft.com/office/drawing/2014/main" id="{7000D113-C808-484C-B75B-31C6F7EF9238}"/>
              </a:ext>
            </a:extLst>
          </p:cNvPr>
          <p:cNvPicPr/>
          <p:nvPr/>
        </p:nvPicPr>
        <p:blipFill rotWithShape="1">
          <a:blip r:embed="rId3"/>
          <a:srcRect l="9107" r="10785"/>
          <a:stretch/>
        </p:blipFill>
        <p:spPr>
          <a:xfrm>
            <a:off x="2796451" y="-31316"/>
            <a:ext cx="2891032" cy="2430048"/>
          </a:xfrm>
          <a:prstGeom prst="rect">
            <a:avLst/>
          </a:prstGeom>
          <a:ln/>
        </p:spPr>
      </p:pic>
      <p:pic>
        <p:nvPicPr>
          <p:cNvPr id="8" name="image15.png">
            <a:extLst>
              <a:ext uri="{FF2B5EF4-FFF2-40B4-BE49-F238E27FC236}">
                <a16:creationId xmlns:a16="http://schemas.microsoft.com/office/drawing/2014/main" id="{5BCC1D8C-762A-4B1A-9C28-C33AE65B2FB3}"/>
              </a:ext>
            </a:extLst>
          </p:cNvPr>
          <p:cNvPicPr/>
          <p:nvPr/>
        </p:nvPicPr>
        <p:blipFill>
          <a:blip r:embed="rId4"/>
          <a:srcRect/>
          <a:stretch>
            <a:fillRect/>
          </a:stretch>
        </p:blipFill>
        <p:spPr>
          <a:xfrm>
            <a:off x="5792617" y="-1"/>
            <a:ext cx="3351384" cy="2367419"/>
          </a:xfrm>
          <a:prstGeom prst="rect">
            <a:avLst/>
          </a:prstGeom>
          <a:ln/>
        </p:spPr>
      </p:pic>
      <p:pic>
        <p:nvPicPr>
          <p:cNvPr id="9" name="image25.png">
            <a:extLst>
              <a:ext uri="{FF2B5EF4-FFF2-40B4-BE49-F238E27FC236}">
                <a16:creationId xmlns:a16="http://schemas.microsoft.com/office/drawing/2014/main" id="{46B44993-0F7E-4CFF-B865-BA7D7D196C34}"/>
              </a:ext>
            </a:extLst>
          </p:cNvPr>
          <p:cNvPicPr/>
          <p:nvPr/>
        </p:nvPicPr>
        <p:blipFill>
          <a:blip r:embed="rId5"/>
          <a:srcRect/>
          <a:stretch>
            <a:fillRect/>
          </a:stretch>
        </p:blipFill>
        <p:spPr>
          <a:xfrm>
            <a:off x="5792616" y="2683636"/>
            <a:ext cx="3378300" cy="2452399"/>
          </a:xfrm>
          <a:prstGeom prst="rect">
            <a:avLst/>
          </a:prstGeom>
          <a:ln/>
        </p:spPr>
      </p:pic>
      <p:pic>
        <p:nvPicPr>
          <p:cNvPr id="10" name="image37.png">
            <a:extLst>
              <a:ext uri="{FF2B5EF4-FFF2-40B4-BE49-F238E27FC236}">
                <a16:creationId xmlns:a16="http://schemas.microsoft.com/office/drawing/2014/main" id="{58501970-C22D-4A8B-869D-D6499295B62A}"/>
              </a:ext>
            </a:extLst>
          </p:cNvPr>
          <p:cNvPicPr/>
          <p:nvPr/>
        </p:nvPicPr>
        <p:blipFill rotWithShape="1">
          <a:blip r:embed="rId6"/>
          <a:srcRect r="9460"/>
          <a:stretch/>
        </p:blipFill>
        <p:spPr>
          <a:xfrm>
            <a:off x="2796451" y="2683635"/>
            <a:ext cx="2891033" cy="2452399"/>
          </a:xfrm>
          <a:prstGeom prst="rect">
            <a:avLst/>
          </a:prstGeom>
          <a:ln/>
        </p:spPr>
      </p:pic>
      <p:pic>
        <p:nvPicPr>
          <p:cNvPr id="11" name="image34.png">
            <a:extLst>
              <a:ext uri="{FF2B5EF4-FFF2-40B4-BE49-F238E27FC236}">
                <a16:creationId xmlns:a16="http://schemas.microsoft.com/office/drawing/2014/main" id="{2825B68C-AFC3-47BC-8EEC-B8C41FEA9ED8}"/>
              </a:ext>
            </a:extLst>
          </p:cNvPr>
          <p:cNvPicPr/>
          <p:nvPr/>
        </p:nvPicPr>
        <p:blipFill rotWithShape="1">
          <a:blip r:embed="rId7"/>
          <a:srcRect l="17519" r="13921"/>
          <a:stretch/>
        </p:blipFill>
        <p:spPr>
          <a:xfrm>
            <a:off x="-23919" y="2691100"/>
            <a:ext cx="2730223" cy="2452399"/>
          </a:xfrm>
          <a:prstGeom prst="rect">
            <a:avLst/>
          </a:prstGeom>
          <a:ln/>
        </p:spPr>
      </p:pic>
      <p:sp>
        <p:nvSpPr>
          <p:cNvPr id="12" name="TextBox 11">
            <a:extLst>
              <a:ext uri="{FF2B5EF4-FFF2-40B4-BE49-F238E27FC236}">
                <a16:creationId xmlns:a16="http://schemas.microsoft.com/office/drawing/2014/main" id="{1DB30938-52DE-4FB9-9202-7D89518780B7}"/>
              </a:ext>
            </a:extLst>
          </p:cNvPr>
          <p:cNvSpPr txBox="1"/>
          <p:nvPr/>
        </p:nvSpPr>
        <p:spPr>
          <a:xfrm>
            <a:off x="2015748" y="81316"/>
            <a:ext cx="709142" cy="307777"/>
          </a:xfrm>
          <a:prstGeom prst="rect">
            <a:avLst/>
          </a:prstGeom>
          <a:noFill/>
        </p:spPr>
        <p:txBody>
          <a:bodyPr wrap="square" rtlCol="0">
            <a:spAutoFit/>
          </a:bodyPr>
          <a:lstStyle/>
          <a:p>
            <a:r>
              <a:rPr lang="en-CA" dirty="0">
                <a:solidFill>
                  <a:schemeClr val="bg1"/>
                </a:solidFill>
              </a:rPr>
              <a:t>1AUK</a:t>
            </a:r>
            <a:endParaRPr lang="en-GB" dirty="0">
              <a:solidFill>
                <a:schemeClr val="bg1"/>
              </a:solidFill>
            </a:endParaRPr>
          </a:p>
        </p:txBody>
      </p:sp>
      <p:sp>
        <p:nvSpPr>
          <p:cNvPr id="13" name="TextBox 12">
            <a:extLst>
              <a:ext uri="{FF2B5EF4-FFF2-40B4-BE49-F238E27FC236}">
                <a16:creationId xmlns:a16="http://schemas.microsoft.com/office/drawing/2014/main" id="{2C44412C-1B85-4B59-90FB-4F1A8C76CD66}"/>
              </a:ext>
            </a:extLst>
          </p:cNvPr>
          <p:cNvSpPr txBox="1"/>
          <p:nvPr/>
        </p:nvSpPr>
        <p:spPr>
          <a:xfrm>
            <a:off x="4688480" y="81316"/>
            <a:ext cx="1282961" cy="307777"/>
          </a:xfrm>
          <a:prstGeom prst="rect">
            <a:avLst/>
          </a:prstGeom>
          <a:noFill/>
        </p:spPr>
        <p:txBody>
          <a:bodyPr wrap="square" rtlCol="0">
            <a:spAutoFit/>
          </a:bodyPr>
          <a:lstStyle/>
          <a:p>
            <a:r>
              <a:rPr lang="en-CA" dirty="0">
                <a:solidFill>
                  <a:schemeClr val="bg1"/>
                </a:solidFill>
              </a:rPr>
              <a:t>LIGAND</a:t>
            </a:r>
            <a:endParaRPr lang="en-GB" dirty="0">
              <a:solidFill>
                <a:schemeClr val="bg1"/>
              </a:solidFill>
            </a:endParaRPr>
          </a:p>
        </p:txBody>
      </p:sp>
      <p:sp>
        <p:nvSpPr>
          <p:cNvPr id="14" name="TextBox 13">
            <a:extLst>
              <a:ext uri="{FF2B5EF4-FFF2-40B4-BE49-F238E27FC236}">
                <a16:creationId xmlns:a16="http://schemas.microsoft.com/office/drawing/2014/main" id="{9DE3FEF4-966E-4FF0-A9C2-184C87A139C6}"/>
              </a:ext>
            </a:extLst>
          </p:cNvPr>
          <p:cNvSpPr txBox="1"/>
          <p:nvPr/>
        </p:nvSpPr>
        <p:spPr>
          <a:xfrm>
            <a:off x="7969647" y="81316"/>
            <a:ext cx="1030514" cy="307777"/>
          </a:xfrm>
          <a:prstGeom prst="rect">
            <a:avLst/>
          </a:prstGeom>
          <a:noFill/>
        </p:spPr>
        <p:txBody>
          <a:bodyPr wrap="square" rtlCol="0">
            <a:spAutoFit/>
          </a:bodyPr>
          <a:lstStyle/>
          <a:p>
            <a:r>
              <a:rPr lang="en-CA" dirty="0">
                <a:solidFill>
                  <a:schemeClr val="bg1"/>
                </a:solidFill>
              </a:rPr>
              <a:t>DOCKED</a:t>
            </a:r>
            <a:endParaRPr lang="en-GB" dirty="0">
              <a:solidFill>
                <a:schemeClr val="bg1"/>
              </a:solidFill>
            </a:endParaRPr>
          </a:p>
        </p:txBody>
      </p:sp>
      <p:sp>
        <p:nvSpPr>
          <p:cNvPr id="15" name="TextBox 14">
            <a:extLst>
              <a:ext uri="{FF2B5EF4-FFF2-40B4-BE49-F238E27FC236}">
                <a16:creationId xmlns:a16="http://schemas.microsoft.com/office/drawing/2014/main" id="{F2B2842B-ED87-4B22-B110-205EE4D1F9C0}"/>
              </a:ext>
            </a:extLst>
          </p:cNvPr>
          <p:cNvSpPr txBox="1"/>
          <p:nvPr/>
        </p:nvSpPr>
        <p:spPr>
          <a:xfrm>
            <a:off x="8080296" y="2877116"/>
            <a:ext cx="809216" cy="307777"/>
          </a:xfrm>
          <a:prstGeom prst="rect">
            <a:avLst/>
          </a:prstGeom>
          <a:noFill/>
        </p:spPr>
        <p:txBody>
          <a:bodyPr wrap="square" rtlCol="0">
            <a:spAutoFit/>
          </a:bodyPr>
          <a:lstStyle/>
          <a:p>
            <a:r>
              <a:rPr lang="en-CA" dirty="0">
                <a:solidFill>
                  <a:schemeClr val="bg1"/>
                </a:solidFill>
              </a:rPr>
              <a:t>T274M</a:t>
            </a:r>
            <a:endParaRPr lang="en-GB" dirty="0">
              <a:solidFill>
                <a:schemeClr val="bg1"/>
              </a:solidFill>
            </a:endParaRPr>
          </a:p>
        </p:txBody>
      </p:sp>
      <p:pic>
        <p:nvPicPr>
          <p:cNvPr id="19" name="Picture 18">
            <a:extLst>
              <a:ext uri="{FF2B5EF4-FFF2-40B4-BE49-F238E27FC236}">
                <a16:creationId xmlns:a16="http://schemas.microsoft.com/office/drawing/2014/main" id="{AE737C15-617F-4479-9740-70A4B3768358}"/>
              </a:ext>
            </a:extLst>
          </p:cNvPr>
          <p:cNvPicPr>
            <a:picLocks noChangeAspect="1"/>
          </p:cNvPicPr>
          <p:nvPr/>
        </p:nvPicPr>
        <p:blipFill>
          <a:blip r:embed="rId8"/>
          <a:stretch>
            <a:fillRect/>
          </a:stretch>
        </p:blipFill>
        <p:spPr>
          <a:xfrm>
            <a:off x="4594867" y="2842011"/>
            <a:ext cx="871804" cy="377985"/>
          </a:xfrm>
          <a:prstGeom prst="rect">
            <a:avLst/>
          </a:prstGeom>
        </p:spPr>
      </p:pic>
      <p:sp>
        <p:nvSpPr>
          <p:cNvPr id="21" name="TextBox 20">
            <a:extLst>
              <a:ext uri="{FF2B5EF4-FFF2-40B4-BE49-F238E27FC236}">
                <a16:creationId xmlns:a16="http://schemas.microsoft.com/office/drawing/2014/main" id="{6B659E40-CA9A-4D22-80D2-FA5B10B4F4F5}"/>
              </a:ext>
            </a:extLst>
          </p:cNvPr>
          <p:cNvSpPr txBox="1"/>
          <p:nvPr/>
        </p:nvSpPr>
        <p:spPr>
          <a:xfrm>
            <a:off x="1752755" y="2882624"/>
            <a:ext cx="1243651" cy="307777"/>
          </a:xfrm>
          <a:prstGeom prst="rect">
            <a:avLst/>
          </a:prstGeom>
          <a:noFill/>
        </p:spPr>
        <p:txBody>
          <a:bodyPr wrap="square">
            <a:spAutoFit/>
          </a:bodyPr>
          <a:lstStyle/>
          <a:p>
            <a:r>
              <a:rPr lang="en-CA" dirty="0">
                <a:solidFill>
                  <a:schemeClr val="bg1"/>
                </a:solidFill>
              </a:rPr>
              <a:t>DOCKED</a:t>
            </a:r>
            <a:endParaRPr lang="en-GB" dirty="0"/>
          </a:p>
        </p:txBody>
      </p:sp>
    </p:spTree>
    <p:extLst>
      <p:ext uri="{BB962C8B-B14F-4D97-AF65-F5344CB8AC3E}">
        <p14:creationId xmlns:p14="http://schemas.microsoft.com/office/powerpoint/2010/main" val="2391667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B082A-E92F-455A-90DA-3D301AB72901}"/>
              </a:ext>
            </a:extLst>
          </p:cNvPr>
          <p:cNvSpPr>
            <a:spLocks noGrp="1"/>
          </p:cNvSpPr>
          <p:nvPr>
            <p:ph type="title"/>
          </p:nvPr>
        </p:nvSpPr>
        <p:spPr/>
        <p:txBody>
          <a:bodyPr/>
          <a:lstStyle/>
          <a:p>
            <a:r>
              <a:rPr lang="en-CA" sz="2800" dirty="0"/>
              <a:t>Methodology</a:t>
            </a:r>
            <a:endParaRPr lang="en-GB" sz="2800" dirty="0"/>
          </a:p>
        </p:txBody>
      </p:sp>
      <p:sp>
        <p:nvSpPr>
          <p:cNvPr id="5" name="Slide Number Placeholder 4">
            <a:extLst>
              <a:ext uri="{FF2B5EF4-FFF2-40B4-BE49-F238E27FC236}">
                <a16:creationId xmlns:a16="http://schemas.microsoft.com/office/drawing/2014/main" id="{AE94D530-0E72-488D-AD3D-2D4EB1E4CC1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graphicFrame>
        <p:nvGraphicFramePr>
          <p:cNvPr id="7" name="Diagram 6">
            <a:extLst>
              <a:ext uri="{FF2B5EF4-FFF2-40B4-BE49-F238E27FC236}">
                <a16:creationId xmlns:a16="http://schemas.microsoft.com/office/drawing/2014/main" id="{3937F68F-F5B4-4187-8D26-A1799D8738C7}"/>
              </a:ext>
            </a:extLst>
          </p:cNvPr>
          <p:cNvGraphicFramePr/>
          <p:nvPr>
            <p:extLst>
              <p:ext uri="{D42A27DB-BD31-4B8C-83A1-F6EECF244321}">
                <p14:modId xmlns:p14="http://schemas.microsoft.com/office/powerpoint/2010/main" val="899167613"/>
              </p:ext>
            </p:extLst>
          </p:nvPr>
        </p:nvGraphicFramePr>
        <p:xfrm>
          <a:off x="167153" y="2854773"/>
          <a:ext cx="8211189" cy="1123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Diagram 7">
            <a:extLst>
              <a:ext uri="{FF2B5EF4-FFF2-40B4-BE49-F238E27FC236}">
                <a16:creationId xmlns:a16="http://schemas.microsoft.com/office/drawing/2014/main" id="{46FB39F6-B004-4D6A-8A37-B554231F0B5A}"/>
              </a:ext>
            </a:extLst>
          </p:cNvPr>
          <p:cNvGraphicFramePr/>
          <p:nvPr>
            <p:extLst>
              <p:ext uri="{D42A27DB-BD31-4B8C-83A1-F6EECF244321}">
                <p14:modId xmlns:p14="http://schemas.microsoft.com/office/powerpoint/2010/main" val="3875086280"/>
              </p:ext>
            </p:extLst>
          </p:nvPr>
        </p:nvGraphicFramePr>
        <p:xfrm>
          <a:off x="118535" y="1324586"/>
          <a:ext cx="8211190" cy="119539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9" name="Group 8">
            <a:extLst>
              <a:ext uri="{FF2B5EF4-FFF2-40B4-BE49-F238E27FC236}">
                <a16:creationId xmlns:a16="http://schemas.microsoft.com/office/drawing/2014/main" id="{D624E169-8AD0-45C4-B423-7B199F3DFA0D}"/>
              </a:ext>
            </a:extLst>
          </p:cNvPr>
          <p:cNvGrpSpPr/>
          <p:nvPr/>
        </p:nvGrpSpPr>
        <p:grpSpPr>
          <a:xfrm rot="5400000">
            <a:off x="7181762" y="2488806"/>
            <a:ext cx="339494" cy="397144"/>
            <a:chOff x="4008834" y="533610"/>
            <a:chExt cx="339494" cy="397144"/>
          </a:xfrm>
        </p:grpSpPr>
        <p:sp>
          <p:nvSpPr>
            <p:cNvPr id="10" name="Arrow: Right 9">
              <a:extLst>
                <a:ext uri="{FF2B5EF4-FFF2-40B4-BE49-F238E27FC236}">
                  <a16:creationId xmlns:a16="http://schemas.microsoft.com/office/drawing/2014/main" id="{FAABC406-7D5C-49F8-8C63-5DE8BFA10E4A}"/>
                </a:ext>
              </a:extLst>
            </p:cNvPr>
            <p:cNvSpPr/>
            <p:nvPr/>
          </p:nvSpPr>
          <p:spPr>
            <a:xfrm>
              <a:off x="4008834" y="533610"/>
              <a:ext cx="339494" cy="397144"/>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Arrow: Right 4">
              <a:extLst>
                <a:ext uri="{FF2B5EF4-FFF2-40B4-BE49-F238E27FC236}">
                  <a16:creationId xmlns:a16="http://schemas.microsoft.com/office/drawing/2014/main" id="{4C5A0417-8706-4777-8B23-7D53C2FDABCD}"/>
                </a:ext>
              </a:extLst>
            </p:cNvPr>
            <p:cNvSpPr txBox="1"/>
            <p:nvPr/>
          </p:nvSpPr>
          <p:spPr>
            <a:xfrm>
              <a:off x="4008834" y="613039"/>
              <a:ext cx="237646" cy="23828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GB" sz="1800" kern="1200" dirty="0"/>
            </a:p>
          </p:txBody>
        </p:sp>
      </p:grpSp>
      <p:sp>
        <p:nvSpPr>
          <p:cNvPr id="13" name="Arrow: Right 12">
            <a:extLst>
              <a:ext uri="{FF2B5EF4-FFF2-40B4-BE49-F238E27FC236}">
                <a16:creationId xmlns:a16="http://schemas.microsoft.com/office/drawing/2014/main" id="{1DFB92C1-6CA7-4897-8C2A-8DCDCC4D5B4F}"/>
              </a:ext>
            </a:extLst>
          </p:cNvPr>
          <p:cNvSpPr/>
          <p:nvPr/>
        </p:nvSpPr>
        <p:spPr>
          <a:xfrm rot="5400000">
            <a:off x="1032754" y="3966330"/>
            <a:ext cx="339494" cy="397144"/>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en-GB" dirty="0"/>
          </a:p>
        </p:txBody>
      </p:sp>
      <p:grpSp>
        <p:nvGrpSpPr>
          <p:cNvPr id="19" name="Group 18">
            <a:extLst>
              <a:ext uri="{FF2B5EF4-FFF2-40B4-BE49-F238E27FC236}">
                <a16:creationId xmlns:a16="http://schemas.microsoft.com/office/drawing/2014/main" id="{B7D20792-B106-4D86-923D-E13E9C1BB171}"/>
              </a:ext>
            </a:extLst>
          </p:cNvPr>
          <p:cNvGrpSpPr/>
          <p:nvPr/>
        </p:nvGrpSpPr>
        <p:grpSpPr>
          <a:xfrm>
            <a:off x="167153" y="4351085"/>
            <a:ext cx="2198360" cy="777506"/>
            <a:chOff x="7216" y="0"/>
            <a:chExt cx="2157040" cy="1123946"/>
          </a:xfrm>
        </p:grpSpPr>
        <p:sp>
          <p:nvSpPr>
            <p:cNvPr id="20" name="Rectangle: Rounded Corners 19">
              <a:extLst>
                <a:ext uri="{FF2B5EF4-FFF2-40B4-BE49-F238E27FC236}">
                  <a16:creationId xmlns:a16="http://schemas.microsoft.com/office/drawing/2014/main" id="{3D7EC43E-35A4-425B-AD8F-AFA9C1AE2FEB}"/>
                </a:ext>
              </a:extLst>
            </p:cNvPr>
            <p:cNvSpPr/>
            <p:nvPr/>
          </p:nvSpPr>
          <p:spPr>
            <a:xfrm>
              <a:off x="7216" y="0"/>
              <a:ext cx="2157040" cy="1123946"/>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Rectangle: Rounded Corners 4">
              <a:extLst>
                <a:ext uri="{FF2B5EF4-FFF2-40B4-BE49-F238E27FC236}">
                  <a16:creationId xmlns:a16="http://schemas.microsoft.com/office/drawing/2014/main" id="{E366984C-F6EF-49B6-95C6-FE9DAB0457B9}"/>
                </a:ext>
              </a:extLst>
            </p:cNvPr>
            <p:cNvSpPr txBox="1"/>
            <p:nvPr/>
          </p:nvSpPr>
          <p:spPr>
            <a:xfrm>
              <a:off x="40135" y="32919"/>
              <a:ext cx="2091202" cy="105810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CA" sz="1400" kern="1200" dirty="0"/>
                <a:t>End Results </a:t>
              </a:r>
              <a:endParaRPr lang="en-GB" sz="1400" kern="1200" dirty="0"/>
            </a:p>
          </p:txBody>
        </p:sp>
      </p:grpSp>
    </p:spTree>
    <p:extLst>
      <p:ext uri="{BB962C8B-B14F-4D97-AF65-F5344CB8AC3E}">
        <p14:creationId xmlns:p14="http://schemas.microsoft.com/office/powerpoint/2010/main" val="14517023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1D3A2-9A35-4098-8EDD-A0CAAE3EEB9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5996F81-8EBD-4F36-BF06-4E526A8445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953233D-A926-4A57-8A7D-A617820C6A98}"/>
              </a:ext>
            </a:extLst>
          </p:cNvPr>
          <p:cNvSpPr>
            <a:spLocks noGrp="1"/>
          </p:cNvSpPr>
          <p:nvPr>
            <p:ph type="body" idx="2"/>
          </p:nvPr>
        </p:nvSpPr>
        <p:spPr/>
        <p:txBody>
          <a:bodyPr/>
          <a:lstStyle/>
          <a:p>
            <a:endParaRPr lang="en-GB" dirty="0"/>
          </a:p>
        </p:txBody>
      </p:sp>
      <p:sp>
        <p:nvSpPr>
          <p:cNvPr id="5" name="Slide Number Placeholder 4">
            <a:extLst>
              <a:ext uri="{FF2B5EF4-FFF2-40B4-BE49-F238E27FC236}">
                <a16:creationId xmlns:a16="http://schemas.microsoft.com/office/drawing/2014/main" id="{2C904EDC-C869-41B2-BE1B-17499EB5C83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40</a:t>
            </a:fld>
            <a:endParaRPr lang="en"/>
          </a:p>
        </p:txBody>
      </p:sp>
      <p:graphicFrame>
        <p:nvGraphicFramePr>
          <p:cNvPr id="6" name="Table 5">
            <a:extLst>
              <a:ext uri="{FF2B5EF4-FFF2-40B4-BE49-F238E27FC236}">
                <a16:creationId xmlns:a16="http://schemas.microsoft.com/office/drawing/2014/main" id="{8501241F-C101-4A42-99A8-FFB66E558C03}"/>
              </a:ext>
            </a:extLst>
          </p:cNvPr>
          <p:cNvGraphicFramePr>
            <a:graphicFrameLocks noGrp="1"/>
          </p:cNvGraphicFramePr>
          <p:nvPr>
            <p:extLst>
              <p:ext uri="{D42A27DB-BD31-4B8C-83A1-F6EECF244321}">
                <p14:modId xmlns:p14="http://schemas.microsoft.com/office/powerpoint/2010/main" val="3569842565"/>
              </p:ext>
            </p:extLst>
          </p:nvPr>
        </p:nvGraphicFramePr>
        <p:xfrm>
          <a:off x="0" y="0"/>
          <a:ext cx="9144000" cy="5143498"/>
        </p:xfrm>
        <a:graphic>
          <a:graphicData uri="http://schemas.openxmlformats.org/drawingml/2006/table">
            <a:tbl>
              <a:tblPr>
                <a:tableStyleId>{3C2FFA5D-87B4-456A-9821-1D502468CF0F}</a:tableStyleId>
              </a:tblPr>
              <a:tblGrid>
                <a:gridCol w="1813302">
                  <a:extLst>
                    <a:ext uri="{9D8B030D-6E8A-4147-A177-3AD203B41FA5}">
                      <a16:colId xmlns:a16="http://schemas.microsoft.com/office/drawing/2014/main" val="1686167519"/>
                    </a:ext>
                  </a:extLst>
                </a:gridCol>
                <a:gridCol w="1549830">
                  <a:extLst>
                    <a:ext uri="{9D8B030D-6E8A-4147-A177-3AD203B41FA5}">
                      <a16:colId xmlns:a16="http://schemas.microsoft.com/office/drawing/2014/main" val="4207734239"/>
                    </a:ext>
                  </a:extLst>
                </a:gridCol>
                <a:gridCol w="1937288">
                  <a:extLst>
                    <a:ext uri="{9D8B030D-6E8A-4147-A177-3AD203B41FA5}">
                      <a16:colId xmlns:a16="http://schemas.microsoft.com/office/drawing/2014/main" val="427130238"/>
                    </a:ext>
                  </a:extLst>
                </a:gridCol>
                <a:gridCol w="1813302">
                  <a:extLst>
                    <a:ext uri="{9D8B030D-6E8A-4147-A177-3AD203B41FA5}">
                      <a16:colId xmlns:a16="http://schemas.microsoft.com/office/drawing/2014/main" val="407584636"/>
                    </a:ext>
                  </a:extLst>
                </a:gridCol>
                <a:gridCol w="2030278">
                  <a:extLst>
                    <a:ext uri="{9D8B030D-6E8A-4147-A177-3AD203B41FA5}">
                      <a16:colId xmlns:a16="http://schemas.microsoft.com/office/drawing/2014/main" val="2516659314"/>
                    </a:ext>
                  </a:extLst>
                </a:gridCol>
              </a:tblGrid>
              <a:tr h="862708">
                <a:tc>
                  <a:txBody>
                    <a:bodyPr/>
                    <a:lstStyle/>
                    <a:p>
                      <a:pPr algn="ctr">
                        <a:lnSpc>
                          <a:spcPct val="107000"/>
                        </a:lnSpc>
                        <a:spcAft>
                          <a:spcPts val="800"/>
                        </a:spcAft>
                      </a:pPr>
                      <a:r>
                        <a:rPr lang="en-GB" sz="1800" b="1" dirty="0">
                          <a:effectLst/>
                        </a:rPr>
                        <a:t>Compounds</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107000"/>
                        </a:lnSpc>
                        <a:spcAft>
                          <a:spcPts val="800"/>
                        </a:spcAft>
                      </a:pPr>
                      <a:r>
                        <a:rPr lang="en-GB" sz="1800" b="1" dirty="0">
                          <a:effectLst/>
                        </a:rPr>
                        <a:t>Affinity</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107000"/>
                        </a:lnSpc>
                        <a:spcAft>
                          <a:spcPts val="800"/>
                        </a:spcAft>
                      </a:pPr>
                      <a:r>
                        <a:rPr lang="en-GB" sz="1800" b="1" dirty="0">
                          <a:effectLst/>
                        </a:rPr>
                        <a:t>Total Energy</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107000"/>
                        </a:lnSpc>
                        <a:spcAft>
                          <a:spcPts val="800"/>
                        </a:spcAft>
                      </a:pPr>
                      <a:r>
                        <a:rPr lang="en-GB" sz="1800" b="1">
                          <a:effectLst/>
                        </a:rPr>
                        <a:t>VDW Energy</a:t>
                      </a:r>
                      <a:endParaRPr lang="en-GB" sz="1600" b="1">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107000"/>
                        </a:lnSpc>
                        <a:spcAft>
                          <a:spcPts val="800"/>
                        </a:spcAft>
                      </a:pPr>
                      <a:r>
                        <a:rPr lang="en-GB" sz="1800" b="1" dirty="0">
                          <a:effectLst/>
                        </a:rPr>
                        <a:t>Elec. Energy</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extLst>
                  <a:ext uri="{0D108BD9-81ED-4DB2-BD59-A6C34878D82A}">
                    <a16:rowId xmlns:a16="http://schemas.microsoft.com/office/drawing/2014/main" val="1977802254"/>
                  </a:ext>
                </a:extLst>
              </a:tr>
              <a:tr h="713465">
                <a:tc>
                  <a:txBody>
                    <a:bodyPr/>
                    <a:lstStyle/>
                    <a:p>
                      <a:pPr algn="ctr">
                        <a:lnSpc>
                          <a:spcPct val="200000"/>
                        </a:lnSpc>
                        <a:spcAft>
                          <a:spcPts val="800"/>
                        </a:spcAft>
                      </a:pPr>
                      <a:r>
                        <a:rPr lang="en-GB" sz="1800" b="1" dirty="0">
                          <a:effectLst/>
                        </a:rPr>
                        <a:t>1AUK</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-8.43</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-3.146</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-24.424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-15.503</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extLst>
                  <a:ext uri="{0D108BD9-81ED-4DB2-BD59-A6C34878D82A}">
                    <a16:rowId xmlns:a16="http://schemas.microsoft.com/office/drawing/2014/main" val="1248406542"/>
                  </a:ext>
                </a:extLst>
              </a:tr>
              <a:tr h="713465">
                <a:tc>
                  <a:txBody>
                    <a:bodyPr/>
                    <a:lstStyle/>
                    <a:p>
                      <a:pPr algn="ctr">
                        <a:lnSpc>
                          <a:spcPct val="200000"/>
                        </a:lnSpc>
                        <a:spcAft>
                          <a:spcPts val="800"/>
                        </a:spcAft>
                      </a:pPr>
                      <a:r>
                        <a:rPr lang="en-GB" sz="1800" b="1" dirty="0">
                          <a:effectLst/>
                        </a:rPr>
                        <a:t>T274M</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-8.542</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-7.314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-21.154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-15.007</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extLst>
                  <a:ext uri="{0D108BD9-81ED-4DB2-BD59-A6C34878D82A}">
                    <a16:rowId xmlns:a16="http://schemas.microsoft.com/office/drawing/2014/main" val="2805423660"/>
                  </a:ext>
                </a:extLst>
              </a:tr>
              <a:tr h="713465">
                <a:tc>
                  <a:txBody>
                    <a:bodyPr/>
                    <a:lstStyle/>
                    <a:p>
                      <a:pPr algn="ctr">
                        <a:lnSpc>
                          <a:spcPct val="200000"/>
                        </a:lnSpc>
                        <a:spcAft>
                          <a:spcPts val="800"/>
                        </a:spcAft>
                      </a:pPr>
                      <a:r>
                        <a:rPr lang="en-GB" sz="1800" b="1" dirty="0">
                          <a:effectLst/>
                        </a:rPr>
                        <a:t>R311Q</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-8.089</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-2.974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-25.659</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-10.29</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extLst>
                  <a:ext uri="{0D108BD9-81ED-4DB2-BD59-A6C34878D82A}">
                    <a16:rowId xmlns:a16="http://schemas.microsoft.com/office/drawing/2014/main" val="4001417287"/>
                  </a:ext>
                </a:extLst>
              </a:tr>
              <a:tr h="713465">
                <a:tc>
                  <a:txBody>
                    <a:bodyPr/>
                    <a:lstStyle/>
                    <a:p>
                      <a:pPr algn="ctr">
                        <a:lnSpc>
                          <a:spcPct val="200000"/>
                        </a:lnSpc>
                        <a:spcAft>
                          <a:spcPts val="800"/>
                        </a:spcAft>
                      </a:pPr>
                      <a:r>
                        <a:rPr lang="en-GB" sz="1800" b="1" dirty="0">
                          <a:effectLst/>
                        </a:rPr>
                        <a:t>R370W</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-8.799</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-3.816</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-26.435</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-9.939</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extLst>
                  <a:ext uri="{0D108BD9-81ED-4DB2-BD59-A6C34878D82A}">
                    <a16:rowId xmlns:a16="http://schemas.microsoft.com/office/drawing/2014/main" val="562574678"/>
                  </a:ext>
                </a:extLst>
              </a:tr>
              <a:tr h="713465">
                <a:tc>
                  <a:txBody>
                    <a:bodyPr/>
                    <a:lstStyle/>
                    <a:p>
                      <a:pPr algn="ctr">
                        <a:lnSpc>
                          <a:spcPct val="200000"/>
                        </a:lnSpc>
                        <a:spcAft>
                          <a:spcPts val="800"/>
                        </a:spcAft>
                      </a:pPr>
                      <a:r>
                        <a:rPr lang="en-GB" sz="1800" b="1" dirty="0">
                          <a:effectLst/>
                        </a:rPr>
                        <a:t>R390W</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-7.807</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dirty="0">
                          <a:effectLst/>
                        </a:rPr>
                        <a:t>-3.484</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-20.461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-10.274</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extLst>
                  <a:ext uri="{0D108BD9-81ED-4DB2-BD59-A6C34878D82A}">
                    <a16:rowId xmlns:a16="http://schemas.microsoft.com/office/drawing/2014/main" val="966467797"/>
                  </a:ext>
                </a:extLst>
              </a:tr>
              <a:tr h="713465">
                <a:tc>
                  <a:txBody>
                    <a:bodyPr/>
                    <a:lstStyle/>
                    <a:p>
                      <a:pPr algn="ctr">
                        <a:lnSpc>
                          <a:spcPct val="200000"/>
                        </a:lnSpc>
                        <a:spcAft>
                          <a:spcPts val="800"/>
                        </a:spcAft>
                      </a:pPr>
                      <a:r>
                        <a:rPr lang="en-GB" sz="1800" b="1" dirty="0">
                          <a:effectLst/>
                        </a:rPr>
                        <a:t>C489G</a:t>
                      </a:r>
                      <a:endParaRPr lang="en-GB"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-8.053</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dirty="0">
                          <a:effectLst/>
                        </a:rPr>
                        <a:t>-8.19</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a:effectLst/>
                        </a:rPr>
                        <a:t>-28.536</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tc>
                  <a:txBody>
                    <a:bodyPr/>
                    <a:lstStyle/>
                    <a:p>
                      <a:pPr algn="ctr">
                        <a:lnSpc>
                          <a:spcPct val="200000"/>
                        </a:lnSpc>
                        <a:spcAft>
                          <a:spcPts val="800"/>
                        </a:spcAft>
                      </a:pPr>
                      <a:r>
                        <a:rPr lang="en-GB" sz="1200" dirty="0">
                          <a:effectLst/>
                        </a:rPr>
                        <a:t>-6.473</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823" marR="62823" marT="62823" marB="62823"/>
                </a:tc>
                <a:extLst>
                  <a:ext uri="{0D108BD9-81ED-4DB2-BD59-A6C34878D82A}">
                    <a16:rowId xmlns:a16="http://schemas.microsoft.com/office/drawing/2014/main" val="1429863419"/>
                  </a:ext>
                </a:extLst>
              </a:tr>
            </a:tbl>
          </a:graphicData>
        </a:graphic>
      </p:graphicFrame>
    </p:spTree>
    <p:extLst>
      <p:ext uri="{BB962C8B-B14F-4D97-AF65-F5344CB8AC3E}">
        <p14:creationId xmlns:p14="http://schemas.microsoft.com/office/powerpoint/2010/main" val="30770991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8F543-B4C4-41C6-ACE3-2BEEF8D3009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9E80C52-347D-42F7-8A4C-67F7F0868EDD}"/>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A82FF959-DF01-4482-BA9A-B2E76DC7E098}"/>
              </a:ext>
            </a:extLst>
          </p:cNvPr>
          <p:cNvSpPr>
            <a:spLocks noGrp="1"/>
          </p:cNvSpPr>
          <p:nvPr>
            <p:ph type="body" idx="2"/>
          </p:nvPr>
        </p:nvSpPr>
        <p:spPr/>
        <p:txBody>
          <a:bodyPr/>
          <a:lstStyle/>
          <a:p>
            <a:endParaRPr lang="en-GB"/>
          </a:p>
        </p:txBody>
      </p:sp>
      <p:sp>
        <p:nvSpPr>
          <p:cNvPr id="5" name="Slide Number Placeholder 4">
            <a:extLst>
              <a:ext uri="{FF2B5EF4-FFF2-40B4-BE49-F238E27FC236}">
                <a16:creationId xmlns:a16="http://schemas.microsoft.com/office/drawing/2014/main" id="{00D6A861-9F80-42AA-A09E-B097BA7950C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41</a:t>
            </a:fld>
            <a:endParaRPr lang="en"/>
          </a:p>
        </p:txBody>
      </p:sp>
      <p:pic>
        <p:nvPicPr>
          <p:cNvPr id="6" name="image33.png">
            <a:extLst>
              <a:ext uri="{FF2B5EF4-FFF2-40B4-BE49-F238E27FC236}">
                <a16:creationId xmlns:a16="http://schemas.microsoft.com/office/drawing/2014/main" id="{1603029A-715B-42BA-9067-6D8D02B41192}"/>
              </a:ext>
            </a:extLst>
          </p:cNvPr>
          <p:cNvPicPr/>
          <p:nvPr/>
        </p:nvPicPr>
        <p:blipFill>
          <a:blip r:embed="rId2"/>
          <a:srcRect/>
          <a:stretch>
            <a:fillRect/>
          </a:stretch>
        </p:blipFill>
        <p:spPr>
          <a:xfrm>
            <a:off x="0" y="0"/>
            <a:ext cx="9144000" cy="5143500"/>
          </a:xfrm>
          <a:prstGeom prst="rect">
            <a:avLst/>
          </a:prstGeom>
          <a:ln/>
        </p:spPr>
      </p:pic>
    </p:spTree>
    <p:extLst>
      <p:ext uri="{BB962C8B-B14F-4D97-AF65-F5344CB8AC3E}">
        <p14:creationId xmlns:p14="http://schemas.microsoft.com/office/powerpoint/2010/main" val="20083028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30C67-7450-43E3-A8D1-4A527C3C6A47}"/>
              </a:ext>
            </a:extLst>
          </p:cNvPr>
          <p:cNvSpPr>
            <a:spLocks noGrp="1"/>
          </p:cNvSpPr>
          <p:nvPr>
            <p:ph type="title"/>
          </p:nvPr>
        </p:nvSpPr>
        <p:spPr>
          <a:xfrm>
            <a:off x="0" y="392575"/>
            <a:ext cx="6072675" cy="766200"/>
          </a:xfrm>
        </p:spPr>
        <p:txBody>
          <a:bodyPr/>
          <a:lstStyle/>
          <a:p>
            <a:r>
              <a:rPr lang="en-CA" sz="2400" dirty="0"/>
              <a:t>Discussion</a:t>
            </a:r>
            <a:endParaRPr lang="en-GB" dirty="0"/>
          </a:p>
        </p:txBody>
      </p:sp>
      <p:sp>
        <p:nvSpPr>
          <p:cNvPr id="3" name="Text Placeholder 2">
            <a:extLst>
              <a:ext uri="{FF2B5EF4-FFF2-40B4-BE49-F238E27FC236}">
                <a16:creationId xmlns:a16="http://schemas.microsoft.com/office/drawing/2014/main" id="{D2313031-8893-4EE7-937D-2BEA25177B6B}"/>
              </a:ext>
            </a:extLst>
          </p:cNvPr>
          <p:cNvSpPr>
            <a:spLocks noGrp="1"/>
          </p:cNvSpPr>
          <p:nvPr>
            <p:ph type="body" idx="1"/>
          </p:nvPr>
        </p:nvSpPr>
        <p:spPr>
          <a:xfrm>
            <a:off x="-119019" y="1209599"/>
            <a:ext cx="9019181" cy="3674127"/>
          </a:xfrm>
        </p:spPr>
        <p:txBody>
          <a:bodyPr/>
          <a:lstStyle/>
          <a:p>
            <a:r>
              <a:rPr lang="en-CA" sz="1800" dirty="0"/>
              <a:t>Energy minimization was done for the native and the mutant where the Score returned as negative values stating that all compounds are energetically stable.</a:t>
            </a:r>
          </a:p>
          <a:p>
            <a:r>
              <a:rPr lang="en-CA" sz="1800" dirty="0"/>
              <a:t>Further, in single model analysis, under molecular intermolecular interactions, we found that mutations R370W have the highest count of hydrophobic interactions, followed by R390W which means they are more rigid in format compared to the other mutants. </a:t>
            </a:r>
          </a:p>
          <a:p>
            <a:r>
              <a:rPr lang="en-CA" sz="1800" dirty="0"/>
              <a:t>This was followed by the secondary structural analysis where the overall percentage difference between the compounds varied from 1% to 3%, but their end result, was significant. </a:t>
            </a:r>
          </a:p>
          <a:p>
            <a:r>
              <a:rPr lang="en-CA" sz="1800" dirty="0"/>
              <a:t>This was backed up by fluctuations analysis, where the RMSF of residues, continuously varied in comparison with native and every mutant. Under contact map analysis, R370W  has the highest number of unique contacts, which was followed up by R311Q, which leads to the least percentage of the contact map overlap.</a:t>
            </a:r>
          </a:p>
          <a:p>
            <a:endParaRPr lang="en-GB" dirty="0"/>
          </a:p>
        </p:txBody>
      </p:sp>
      <p:sp>
        <p:nvSpPr>
          <p:cNvPr id="5" name="Slide Number Placeholder 4">
            <a:extLst>
              <a:ext uri="{FF2B5EF4-FFF2-40B4-BE49-F238E27FC236}">
                <a16:creationId xmlns:a16="http://schemas.microsoft.com/office/drawing/2014/main" id="{15BA32EE-8367-4F6D-AE69-3978F5CAB8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42</a:t>
            </a:fld>
            <a:endParaRPr lang="en"/>
          </a:p>
        </p:txBody>
      </p:sp>
    </p:spTree>
    <p:extLst>
      <p:ext uri="{BB962C8B-B14F-4D97-AF65-F5344CB8AC3E}">
        <p14:creationId xmlns:p14="http://schemas.microsoft.com/office/powerpoint/2010/main" val="16004351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30C67-7450-43E3-A8D1-4A527C3C6A47}"/>
              </a:ext>
            </a:extLst>
          </p:cNvPr>
          <p:cNvSpPr>
            <a:spLocks noGrp="1"/>
          </p:cNvSpPr>
          <p:nvPr>
            <p:ph type="title"/>
          </p:nvPr>
        </p:nvSpPr>
        <p:spPr>
          <a:xfrm>
            <a:off x="0" y="392575"/>
            <a:ext cx="6072675" cy="766200"/>
          </a:xfrm>
        </p:spPr>
        <p:txBody>
          <a:bodyPr/>
          <a:lstStyle/>
          <a:p>
            <a:r>
              <a:rPr lang="en-CA" sz="2400" dirty="0"/>
              <a:t>Discussion</a:t>
            </a:r>
            <a:endParaRPr lang="en-GB" dirty="0"/>
          </a:p>
        </p:txBody>
      </p:sp>
      <p:sp>
        <p:nvSpPr>
          <p:cNvPr id="3" name="Text Placeholder 2">
            <a:extLst>
              <a:ext uri="{FF2B5EF4-FFF2-40B4-BE49-F238E27FC236}">
                <a16:creationId xmlns:a16="http://schemas.microsoft.com/office/drawing/2014/main" id="{D2313031-8893-4EE7-937D-2BEA25177B6B}"/>
              </a:ext>
            </a:extLst>
          </p:cNvPr>
          <p:cNvSpPr>
            <a:spLocks noGrp="1"/>
          </p:cNvSpPr>
          <p:nvPr>
            <p:ph type="body" idx="1"/>
          </p:nvPr>
        </p:nvSpPr>
        <p:spPr>
          <a:xfrm>
            <a:off x="0" y="1321010"/>
            <a:ext cx="9019181" cy="2724300"/>
          </a:xfrm>
        </p:spPr>
        <p:txBody>
          <a:bodyPr/>
          <a:lstStyle/>
          <a:p>
            <a:r>
              <a:rPr lang="en-CA" sz="1800" dirty="0"/>
              <a:t>The structural integrity, folding mechanisms, and functional properties of proteins are all known to be influenced by various interactions (</a:t>
            </a:r>
            <a:r>
              <a:rPr lang="en-CA" sz="1800" dirty="0" err="1"/>
              <a:t>Akke</a:t>
            </a:r>
            <a:r>
              <a:rPr lang="en-CA" sz="1800" dirty="0"/>
              <a:t> &amp; </a:t>
            </a:r>
            <a:r>
              <a:rPr lang="en-CA" sz="1800" dirty="0" err="1"/>
              <a:t>Forsén</a:t>
            </a:r>
            <a:r>
              <a:rPr lang="en-CA" sz="1800" dirty="0"/>
              <a:t>, 1990). Under SASA analysis. It was found that the number of surface atoms was high, in the native and mutant, except for one mutant C489G, where the no. of buried atoms was the highest, this states that this mutant is more compact than the rest of the compounds. </a:t>
            </a:r>
          </a:p>
          <a:p>
            <a:r>
              <a:rPr lang="en-CA" sz="1800" dirty="0"/>
              <a:t>Further, docking was done for the native and mutant, with the ligand 3-o-sulfogalactosylceramide, where we can visualize how the native superimposed the mutant, and changes in the ligand pose due to these interactions.</a:t>
            </a:r>
          </a:p>
          <a:p>
            <a:r>
              <a:rPr lang="en-CA" sz="1800" dirty="0"/>
              <a:t>Narayanan et al., 2019 states that their research emphasizes the importance of molecular diagnosis in all MLD patients. Thus, we have studied the deleterious mutations that occurred in the ARSA gene, and have produced a qualitative, and structural analysis of the mutant and native, for patients with MLD.</a:t>
            </a:r>
          </a:p>
          <a:p>
            <a:endParaRPr lang="en-GB" dirty="0"/>
          </a:p>
        </p:txBody>
      </p:sp>
      <p:sp>
        <p:nvSpPr>
          <p:cNvPr id="5" name="Slide Number Placeholder 4">
            <a:extLst>
              <a:ext uri="{FF2B5EF4-FFF2-40B4-BE49-F238E27FC236}">
                <a16:creationId xmlns:a16="http://schemas.microsoft.com/office/drawing/2014/main" id="{15BA32EE-8367-4F6D-AE69-3978F5CAB8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43</a:t>
            </a:fld>
            <a:endParaRPr lang="en"/>
          </a:p>
        </p:txBody>
      </p:sp>
    </p:spTree>
    <p:extLst>
      <p:ext uri="{BB962C8B-B14F-4D97-AF65-F5344CB8AC3E}">
        <p14:creationId xmlns:p14="http://schemas.microsoft.com/office/powerpoint/2010/main" val="1527101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DD14B-6E7E-4F83-9948-1D3C69C72599}"/>
              </a:ext>
            </a:extLst>
          </p:cNvPr>
          <p:cNvSpPr>
            <a:spLocks noGrp="1"/>
          </p:cNvSpPr>
          <p:nvPr>
            <p:ph type="title"/>
          </p:nvPr>
        </p:nvSpPr>
        <p:spPr>
          <a:xfrm>
            <a:off x="77492" y="384826"/>
            <a:ext cx="6072675" cy="766200"/>
          </a:xfrm>
        </p:spPr>
        <p:txBody>
          <a:bodyPr/>
          <a:lstStyle/>
          <a:p>
            <a:r>
              <a:rPr lang="en-CA" sz="2400" dirty="0"/>
              <a:t>Conclusion </a:t>
            </a:r>
            <a:endParaRPr lang="en-GB" sz="2400" dirty="0"/>
          </a:p>
        </p:txBody>
      </p:sp>
      <p:sp>
        <p:nvSpPr>
          <p:cNvPr id="3" name="Text Placeholder 2">
            <a:extLst>
              <a:ext uri="{FF2B5EF4-FFF2-40B4-BE49-F238E27FC236}">
                <a16:creationId xmlns:a16="http://schemas.microsoft.com/office/drawing/2014/main" id="{6EC4E275-03A3-4638-87A1-61BE2BB17FC6}"/>
              </a:ext>
            </a:extLst>
          </p:cNvPr>
          <p:cNvSpPr>
            <a:spLocks noGrp="1"/>
          </p:cNvSpPr>
          <p:nvPr>
            <p:ph type="body" idx="1"/>
          </p:nvPr>
        </p:nvSpPr>
        <p:spPr>
          <a:xfrm>
            <a:off x="77492" y="1537987"/>
            <a:ext cx="8562244" cy="3329847"/>
          </a:xfrm>
        </p:spPr>
        <p:txBody>
          <a:bodyPr/>
          <a:lstStyle/>
          <a:p>
            <a:r>
              <a:rPr lang="en-CA" dirty="0"/>
              <a:t>We have demonstrated a comparative molecular study of the deleterious mutants present in the ARSA gene, where various interactions and conformations changes were noted. </a:t>
            </a:r>
          </a:p>
          <a:p>
            <a:r>
              <a:rPr lang="en-CA" dirty="0"/>
              <a:t>These predictions are built on the existing evidence of clinical trials done on MLD patients (Narayanan et al., 2019). Our study on these mutants, emphasizes the significance of genetic research, which is crucial for patients with MLD. </a:t>
            </a:r>
          </a:p>
          <a:p>
            <a:r>
              <a:rPr lang="en-CA" dirty="0"/>
              <a:t>In order to address the diagnostic challenges of MLD, future clinical trials and genetic research is recommended.</a:t>
            </a:r>
            <a:endParaRPr lang="en-GB" dirty="0"/>
          </a:p>
        </p:txBody>
      </p:sp>
      <p:sp>
        <p:nvSpPr>
          <p:cNvPr id="5" name="Slide Number Placeholder 4">
            <a:extLst>
              <a:ext uri="{FF2B5EF4-FFF2-40B4-BE49-F238E27FC236}">
                <a16:creationId xmlns:a16="http://schemas.microsoft.com/office/drawing/2014/main" id="{C787AD38-57DA-4672-AEF8-4496D830863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44</a:t>
            </a:fld>
            <a:endParaRPr lang="en"/>
          </a:p>
        </p:txBody>
      </p:sp>
    </p:spTree>
    <p:extLst>
      <p:ext uri="{BB962C8B-B14F-4D97-AF65-F5344CB8AC3E}">
        <p14:creationId xmlns:p14="http://schemas.microsoft.com/office/powerpoint/2010/main" val="4562292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1713D-6C7A-49D9-9628-1D4CDAD30504}"/>
              </a:ext>
            </a:extLst>
          </p:cNvPr>
          <p:cNvSpPr>
            <a:spLocks noGrp="1"/>
          </p:cNvSpPr>
          <p:nvPr>
            <p:ph type="title"/>
          </p:nvPr>
        </p:nvSpPr>
        <p:spPr/>
        <p:txBody>
          <a:bodyPr/>
          <a:lstStyle/>
          <a:p>
            <a:r>
              <a:rPr lang="en-CA" sz="2800" dirty="0"/>
              <a:t>REFERENCES</a:t>
            </a:r>
            <a:endParaRPr lang="en-GB" sz="2800" dirty="0"/>
          </a:p>
        </p:txBody>
      </p:sp>
      <p:sp>
        <p:nvSpPr>
          <p:cNvPr id="3" name="Text Placeholder 2">
            <a:extLst>
              <a:ext uri="{FF2B5EF4-FFF2-40B4-BE49-F238E27FC236}">
                <a16:creationId xmlns:a16="http://schemas.microsoft.com/office/drawing/2014/main" id="{9E241C60-F9E1-41F9-A6A7-75CFA788243C}"/>
              </a:ext>
            </a:extLst>
          </p:cNvPr>
          <p:cNvSpPr>
            <a:spLocks noGrp="1"/>
          </p:cNvSpPr>
          <p:nvPr>
            <p:ph type="body" idx="1"/>
          </p:nvPr>
        </p:nvSpPr>
        <p:spPr>
          <a:xfrm>
            <a:off x="-38599" y="1219851"/>
            <a:ext cx="9182599" cy="3465510"/>
          </a:xfrm>
        </p:spPr>
        <p:txBody>
          <a:bodyPr/>
          <a:lstStyle/>
          <a:p>
            <a:r>
              <a:rPr lang="en-GB" sz="1400" dirty="0">
                <a:hlinkClick r:id="rId2"/>
              </a:rPr>
              <a:t>https://jcs.biologists.org/content/132/2/jcs221739.abstract</a:t>
            </a:r>
          </a:p>
          <a:p>
            <a:r>
              <a:rPr lang="en-GB" sz="1400" dirty="0">
                <a:hlinkClick r:id="rId2"/>
              </a:rPr>
              <a:t>https://www.ncbi.nlm.nih.gov/pmc/articles/PMC3474616/</a:t>
            </a:r>
          </a:p>
          <a:p>
            <a:r>
              <a:rPr lang="en-GB" sz="1400" dirty="0">
                <a:hlinkClick r:id="rId2"/>
              </a:rPr>
              <a:t>https://iubmb.onlinelibrary.wiley.com/doi/epdf/10.1002/iub.284</a:t>
            </a:r>
          </a:p>
          <a:p>
            <a:r>
              <a:rPr lang="en-GB" sz="1400" dirty="0">
                <a:hlinkClick r:id="rId2"/>
              </a:rPr>
              <a:t>https://rarediseases.org/rare-diseases/metachromatic-leukodystrophy/ </a:t>
            </a:r>
          </a:p>
          <a:p>
            <a:r>
              <a:rPr lang="en-GB" sz="1400" dirty="0">
                <a:hlinkClick r:id="rId2"/>
              </a:rPr>
              <a:t>https://my.clevelandclinic.org/health/diseases/17932-hunter-syndrome/management-and-treatment</a:t>
            </a:r>
          </a:p>
          <a:p>
            <a:r>
              <a:rPr lang="en-GB" sz="1400" dirty="0">
                <a:hlinkClick r:id="rId2"/>
              </a:rPr>
              <a:t>https://www.researchgate.net/publication/305364762_In_silico_approach_to_explore_the_disruption_in_the_molecular_mechanism_of_human_hyaluronidase_1_by_mutant_E268K_that_directs_Natowicz_syndrome</a:t>
            </a:r>
          </a:p>
          <a:p>
            <a:r>
              <a:rPr lang="en-GB" sz="1400" dirty="0">
                <a:hlinkClick r:id="rId2"/>
              </a:rPr>
              <a:t>https://www.genome.gov/geneticsglossary/Lysosome#:~:text=A%20lysosome%20is%20a%20membrane,or%20worn%2Dout%20cell%20parts.&amp;text=If%20the%20cell%20is%20damaged,programmed%20cell%20death%2C%20or%20apoptosis.</a:t>
            </a:r>
          </a:p>
          <a:p>
            <a:r>
              <a:rPr lang="en-GB" sz="1400" dirty="0">
                <a:hlinkClick r:id="rId2"/>
              </a:rPr>
              <a:t>https://www.cancertherapyadvisor.com/home/decision-support-in-medicine/pediatrics/lysosomal-storage-diseases/</a:t>
            </a:r>
          </a:p>
          <a:p>
            <a:r>
              <a:rPr lang="en-GB" sz="1400" dirty="0">
                <a:hlinkClick r:id="rId2"/>
              </a:rPr>
              <a:t>https://www.researchgate.net/publication/255958134_Cognitive_dysfunction_and_depression_in_Fabry_disease_A_systematic_review</a:t>
            </a:r>
          </a:p>
          <a:p>
            <a:r>
              <a:rPr lang="en-GB" sz="1400" dirty="0">
                <a:hlinkClick r:id="rId2"/>
              </a:rPr>
              <a:t>https://molecularcytogenetics.biomedcentral.com/articles/10.1186/1755-8166-7-S1-P53</a:t>
            </a:r>
            <a:r>
              <a:rPr lang="en-GB" sz="1400" dirty="0"/>
              <a:t> </a:t>
            </a:r>
          </a:p>
          <a:p>
            <a:r>
              <a:rPr lang="en-GB" sz="1400" dirty="0">
                <a:hlinkClick r:id="rId3"/>
              </a:rPr>
              <a:t>https://snps.biofold.org/snps-and-go/pages/help.html</a:t>
            </a:r>
            <a:r>
              <a:rPr lang="en-GB" sz="1400" dirty="0"/>
              <a:t> </a:t>
            </a:r>
          </a:p>
          <a:p>
            <a:endParaRPr lang="en-GB" dirty="0"/>
          </a:p>
        </p:txBody>
      </p:sp>
      <p:sp>
        <p:nvSpPr>
          <p:cNvPr id="5" name="Slide Number Placeholder 4">
            <a:extLst>
              <a:ext uri="{FF2B5EF4-FFF2-40B4-BE49-F238E27FC236}">
                <a16:creationId xmlns:a16="http://schemas.microsoft.com/office/drawing/2014/main" id="{E57C5368-CF54-4AA3-82B7-6834AD685B8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45</a:t>
            </a:fld>
            <a:endParaRPr lang="en"/>
          </a:p>
        </p:txBody>
      </p:sp>
      <p:grpSp>
        <p:nvGrpSpPr>
          <p:cNvPr id="6" name="Google Shape;606;p37">
            <a:extLst>
              <a:ext uri="{FF2B5EF4-FFF2-40B4-BE49-F238E27FC236}">
                <a16:creationId xmlns:a16="http://schemas.microsoft.com/office/drawing/2014/main" id="{FD7D45BE-B0DA-451F-B529-0C4A649FA907}"/>
              </a:ext>
            </a:extLst>
          </p:cNvPr>
          <p:cNvGrpSpPr/>
          <p:nvPr/>
        </p:nvGrpSpPr>
        <p:grpSpPr>
          <a:xfrm>
            <a:off x="333633" y="610549"/>
            <a:ext cx="330271" cy="330252"/>
            <a:chOff x="1923675" y="1633650"/>
            <a:chExt cx="436000" cy="435975"/>
          </a:xfrm>
        </p:grpSpPr>
        <p:sp>
          <p:nvSpPr>
            <p:cNvPr id="7" name="Google Shape;607;p37">
              <a:extLst>
                <a:ext uri="{FF2B5EF4-FFF2-40B4-BE49-F238E27FC236}">
                  <a16:creationId xmlns:a16="http://schemas.microsoft.com/office/drawing/2014/main" id="{C91875C5-19C8-45DC-987A-ED54985D4701}"/>
                </a:ext>
              </a:extLst>
            </p:cNvPr>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608;p37">
              <a:extLst>
                <a:ext uri="{FF2B5EF4-FFF2-40B4-BE49-F238E27FC236}">
                  <a16:creationId xmlns:a16="http://schemas.microsoft.com/office/drawing/2014/main" id="{2FACC6DF-E0C1-44E6-9355-7BD62A2A5D86}"/>
                </a:ext>
              </a:extLst>
            </p:cNvPr>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609;p37">
              <a:extLst>
                <a:ext uri="{FF2B5EF4-FFF2-40B4-BE49-F238E27FC236}">
                  <a16:creationId xmlns:a16="http://schemas.microsoft.com/office/drawing/2014/main" id="{82F65E10-2593-41D0-95C4-EEB4479C1360}"/>
                </a:ext>
              </a:extLst>
            </p:cNvPr>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610;p37">
              <a:extLst>
                <a:ext uri="{FF2B5EF4-FFF2-40B4-BE49-F238E27FC236}">
                  <a16:creationId xmlns:a16="http://schemas.microsoft.com/office/drawing/2014/main" id="{9F28E3F7-D727-4FAF-B71B-4384E52429F1}"/>
                </a:ext>
              </a:extLst>
            </p:cNvPr>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611;p37">
              <a:extLst>
                <a:ext uri="{FF2B5EF4-FFF2-40B4-BE49-F238E27FC236}">
                  <a16:creationId xmlns:a16="http://schemas.microsoft.com/office/drawing/2014/main" id="{6594ECCF-F2BC-4D81-9DC2-B9831F1EC3CF}"/>
                </a:ext>
              </a:extLst>
            </p:cNvPr>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612;p37">
              <a:extLst>
                <a:ext uri="{FF2B5EF4-FFF2-40B4-BE49-F238E27FC236}">
                  <a16:creationId xmlns:a16="http://schemas.microsoft.com/office/drawing/2014/main" id="{A89159DF-6386-4235-8C6D-D0DA5E68C217}"/>
                </a:ext>
              </a:extLst>
            </p:cNvPr>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983114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46</a:t>
            </a:fld>
            <a:endParaRPr dirty="0"/>
          </a:p>
        </p:txBody>
      </p:sp>
      <p:sp>
        <p:nvSpPr>
          <p:cNvPr id="503" name="Google Shape;503;p34"/>
          <p:cNvSpPr txBox="1">
            <a:spLocks noGrp="1"/>
          </p:cNvSpPr>
          <p:nvPr>
            <p:ph type="ctrTitle" idx="4294967295"/>
          </p:nvPr>
        </p:nvSpPr>
        <p:spPr>
          <a:xfrm>
            <a:off x="1275150" y="2364400"/>
            <a:ext cx="65937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solidFill>
                  <a:schemeClr val="accent5"/>
                </a:solidFill>
              </a:rPr>
              <a:t>THANK YOU</a:t>
            </a:r>
            <a:endParaRPr sz="6000" dirty="0">
              <a:solidFill>
                <a:schemeClr val="accent5"/>
              </a:solidFill>
            </a:endParaRPr>
          </a:p>
        </p:txBody>
      </p:sp>
      <p:grpSp>
        <p:nvGrpSpPr>
          <p:cNvPr id="505" name="Google Shape;505;p34"/>
          <p:cNvGrpSpPr/>
          <p:nvPr/>
        </p:nvGrpSpPr>
        <p:grpSpPr>
          <a:xfrm>
            <a:off x="3996210" y="966817"/>
            <a:ext cx="1197664" cy="1126777"/>
            <a:chOff x="5972700" y="2330200"/>
            <a:chExt cx="411625" cy="387275"/>
          </a:xfrm>
        </p:grpSpPr>
        <p:sp>
          <p:nvSpPr>
            <p:cNvPr id="506" name="Google Shape;506;p3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BF79E-02AA-44B2-9E4F-EA43C8E6F1A0}"/>
              </a:ext>
            </a:extLst>
          </p:cNvPr>
          <p:cNvSpPr>
            <a:spLocks noGrp="1"/>
          </p:cNvSpPr>
          <p:nvPr>
            <p:ph type="ctrTitle"/>
          </p:nvPr>
        </p:nvSpPr>
        <p:spPr>
          <a:xfrm>
            <a:off x="0" y="1395599"/>
            <a:ext cx="6533322" cy="2961900"/>
          </a:xfrm>
        </p:spPr>
        <p:txBody>
          <a:bodyPr/>
          <a:lstStyle/>
          <a:p>
            <a:r>
              <a:rPr lang="en-CA" dirty="0"/>
              <a:t>RESULTS - OBJECTIVE 1 </a:t>
            </a:r>
            <a:br>
              <a:rPr lang="en-CA" dirty="0"/>
            </a:br>
            <a:r>
              <a:rPr lang="en-CA" sz="4000" dirty="0"/>
              <a:t>Identification of gene target</a:t>
            </a:r>
            <a:br>
              <a:rPr lang="en-CA" dirty="0"/>
            </a:br>
            <a:endParaRPr lang="en-GB" dirty="0"/>
          </a:p>
        </p:txBody>
      </p:sp>
    </p:spTree>
    <p:extLst>
      <p:ext uri="{BB962C8B-B14F-4D97-AF65-F5344CB8AC3E}">
        <p14:creationId xmlns:p14="http://schemas.microsoft.com/office/powerpoint/2010/main" val="1734482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0E0DD-C2ED-408B-8B06-32BC594FC626}"/>
              </a:ext>
            </a:extLst>
          </p:cNvPr>
          <p:cNvSpPr>
            <a:spLocks noGrp="1"/>
          </p:cNvSpPr>
          <p:nvPr>
            <p:ph type="title"/>
          </p:nvPr>
        </p:nvSpPr>
        <p:spPr/>
        <p:txBody>
          <a:bodyPr/>
          <a:lstStyle/>
          <a:p>
            <a:r>
              <a:rPr lang="en-GB" sz="2800" dirty="0"/>
              <a:t>Metachromatic leukodystrophy</a:t>
            </a:r>
          </a:p>
        </p:txBody>
      </p:sp>
      <p:sp>
        <p:nvSpPr>
          <p:cNvPr id="3" name="Text Placeholder 2">
            <a:extLst>
              <a:ext uri="{FF2B5EF4-FFF2-40B4-BE49-F238E27FC236}">
                <a16:creationId xmlns:a16="http://schemas.microsoft.com/office/drawing/2014/main" id="{91297765-AA38-46D8-9081-2E1F1953CA77}"/>
              </a:ext>
            </a:extLst>
          </p:cNvPr>
          <p:cNvSpPr>
            <a:spLocks noGrp="1"/>
          </p:cNvSpPr>
          <p:nvPr>
            <p:ph type="body" idx="1"/>
          </p:nvPr>
        </p:nvSpPr>
        <p:spPr>
          <a:xfrm>
            <a:off x="104655" y="1291218"/>
            <a:ext cx="7284696" cy="3934722"/>
          </a:xfrm>
        </p:spPr>
        <p:txBody>
          <a:bodyPr/>
          <a:lstStyle/>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MLD is directly caused by a deficiency of the enzyme arylsulfatase A (ARSA).</a:t>
            </a:r>
          </a:p>
          <a:p>
            <a:pPr>
              <a:buFont typeface="Wingdings" panose="05000000000000000000" pitchFamily="2" charset="2"/>
              <a:buChar char="Ø"/>
            </a:pPr>
            <a:r>
              <a:rPr lang="en-CA" sz="2000" b="0" i="0" dirty="0">
                <a:solidFill>
                  <a:srgbClr val="202122"/>
                </a:solidFill>
                <a:effectLst/>
                <a:latin typeface="Times New Roman" panose="02020603050405020304" pitchFamily="18" charset="0"/>
                <a:cs typeface="Times New Roman" panose="02020603050405020304" pitchFamily="18" charset="0"/>
              </a:rPr>
              <a:t>Arylsulfatase A </a:t>
            </a:r>
            <a:r>
              <a:rPr lang="en-CA" dirty="0">
                <a:solidFill>
                  <a:srgbClr val="202122"/>
                </a:solidFill>
                <a:latin typeface="Times New Roman" panose="02020603050405020304" pitchFamily="18" charset="0"/>
                <a:cs typeface="Times New Roman" panose="02020603050405020304" pitchFamily="18" charset="0"/>
              </a:rPr>
              <a:t>gene codes for ARSA enzyme.</a:t>
            </a:r>
            <a:endParaRPr lang="en-CA" sz="2000" b="0" i="0" dirty="0">
              <a:solidFill>
                <a:srgbClr val="202122"/>
              </a:solidFill>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MLD has an autosomal recessive inheritance pattern.</a:t>
            </a:r>
          </a:p>
          <a:p>
            <a:pPr marL="0" indent="0">
              <a:buNone/>
            </a:pPr>
            <a:endParaRPr lang="en-CA" sz="2000" dirty="0">
              <a:latin typeface="Times New Roman" panose="02020603050405020304" pitchFamily="18" charset="0"/>
              <a:cs typeface="Times New Roman" panose="02020603050405020304" pitchFamily="18" charset="0"/>
            </a:endParaRPr>
          </a:p>
          <a:p>
            <a:pPr marL="0" indent="0">
              <a:buNone/>
            </a:pPr>
            <a:r>
              <a:rPr lang="en-CA" sz="2000" dirty="0">
                <a:latin typeface="Times New Roman" panose="02020603050405020304" pitchFamily="18" charset="0"/>
                <a:cs typeface="Times New Roman" panose="02020603050405020304" pitchFamily="18" charset="0"/>
              </a:rPr>
              <a:t>Crystal structure of an Arylsulfatase A </a:t>
            </a:r>
          </a:p>
          <a:p>
            <a:r>
              <a:rPr lang="en-CA" sz="2000" dirty="0">
                <a:latin typeface="Times New Roman" panose="02020603050405020304" pitchFamily="18" charset="0"/>
                <a:cs typeface="Times New Roman" panose="02020603050405020304" pitchFamily="18" charset="0"/>
              </a:rPr>
              <a:t>PDB: 1E33</a:t>
            </a:r>
          </a:p>
          <a:p>
            <a:r>
              <a:rPr lang="en-CA" sz="2000" dirty="0">
                <a:latin typeface="Times New Roman" panose="02020603050405020304" pitchFamily="18" charset="0"/>
                <a:cs typeface="Times New Roman" panose="02020603050405020304" pitchFamily="18" charset="0"/>
              </a:rPr>
              <a:t>Source: Homo sapiens</a:t>
            </a:r>
          </a:p>
          <a:p>
            <a:r>
              <a:rPr lang="en-CA" sz="2000" dirty="0">
                <a:latin typeface="Times New Roman" panose="02020603050405020304" pitchFamily="18" charset="0"/>
                <a:cs typeface="Times New Roman" panose="02020603050405020304" pitchFamily="18" charset="0"/>
              </a:rPr>
              <a:t>Resolution: 2.5 Å</a:t>
            </a:r>
          </a:p>
          <a:p>
            <a:r>
              <a:rPr lang="en-GB" dirty="0"/>
              <a:t> </a:t>
            </a:r>
            <a:r>
              <a:rPr lang="en-GB" dirty="0" err="1"/>
              <a:t>Uniprot</a:t>
            </a:r>
            <a:r>
              <a:rPr lang="en-GB" dirty="0"/>
              <a:t> ID: P15289</a:t>
            </a:r>
          </a:p>
        </p:txBody>
      </p:sp>
      <p:sp>
        <p:nvSpPr>
          <p:cNvPr id="5" name="Slide Number Placeholder 4">
            <a:extLst>
              <a:ext uri="{FF2B5EF4-FFF2-40B4-BE49-F238E27FC236}">
                <a16:creationId xmlns:a16="http://schemas.microsoft.com/office/drawing/2014/main" id="{3F8F5FA4-6AD6-49B8-AE16-311E48C2ACE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grpSp>
        <p:nvGrpSpPr>
          <p:cNvPr id="7" name="Google Shape;945;p37">
            <a:extLst>
              <a:ext uri="{FF2B5EF4-FFF2-40B4-BE49-F238E27FC236}">
                <a16:creationId xmlns:a16="http://schemas.microsoft.com/office/drawing/2014/main" id="{C7F67417-9E7C-489E-9BE9-52F4101DA7A8}"/>
              </a:ext>
            </a:extLst>
          </p:cNvPr>
          <p:cNvGrpSpPr/>
          <p:nvPr/>
        </p:nvGrpSpPr>
        <p:grpSpPr>
          <a:xfrm>
            <a:off x="259254" y="580108"/>
            <a:ext cx="407742" cy="391133"/>
            <a:chOff x="5233525" y="4954450"/>
            <a:chExt cx="538275" cy="516350"/>
          </a:xfrm>
        </p:grpSpPr>
        <p:sp>
          <p:nvSpPr>
            <p:cNvPr id="8" name="Google Shape;946;p37">
              <a:extLst>
                <a:ext uri="{FF2B5EF4-FFF2-40B4-BE49-F238E27FC236}">
                  <a16:creationId xmlns:a16="http://schemas.microsoft.com/office/drawing/2014/main" id="{7DC61922-F6E8-4585-AC31-E4FC037912B3}"/>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947;p37">
              <a:extLst>
                <a:ext uri="{FF2B5EF4-FFF2-40B4-BE49-F238E27FC236}">
                  <a16:creationId xmlns:a16="http://schemas.microsoft.com/office/drawing/2014/main" id="{0C00F889-33E6-4B48-A744-22A0DC730C8E}"/>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948;p37">
              <a:extLst>
                <a:ext uri="{FF2B5EF4-FFF2-40B4-BE49-F238E27FC236}">
                  <a16:creationId xmlns:a16="http://schemas.microsoft.com/office/drawing/2014/main" id="{020BBA37-9C86-4F37-9017-5665047E07B7}"/>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949;p37">
              <a:extLst>
                <a:ext uri="{FF2B5EF4-FFF2-40B4-BE49-F238E27FC236}">
                  <a16:creationId xmlns:a16="http://schemas.microsoft.com/office/drawing/2014/main" id="{35B522BD-413F-46EE-B9A6-529B3C0265E0}"/>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950;p37">
              <a:extLst>
                <a:ext uri="{FF2B5EF4-FFF2-40B4-BE49-F238E27FC236}">
                  <a16:creationId xmlns:a16="http://schemas.microsoft.com/office/drawing/2014/main" id="{E642EAE1-9713-4E6B-8F30-287CEEF5AF07}"/>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951;p37">
              <a:extLst>
                <a:ext uri="{FF2B5EF4-FFF2-40B4-BE49-F238E27FC236}">
                  <a16:creationId xmlns:a16="http://schemas.microsoft.com/office/drawing/2014/main" id="{364D82CC-9C4B-44CF-BD36-3290DAF1A420}"/>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952;p37">
              <a:extLst>
                <a:ext uri="{FF2B5EF4-FFF2-40B4-BE49-F238E27FC236}">
                  <a16:creationId xmlns:a16="http://schemas.microsoft.com/office/drawing/2014/main" id="{C070D063-DDCF-4CE8-9B54-2064FBC0D192}"/>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953;p37">
              <a:extLst>
                <a:ext uri="{FF2B5EF4-FFF2-40B4-BE49-F238E27FC236}">
                  <a16:creationId xmlns:a16="http://schemas.microsoft.com/office/drawing/2014/main" id="{00E085B5-840A-48E5-BCE0-1DD8EAE91035}"/>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954;p37">
              <a:extLst>
                <a:ext uri="{FF2B5EF4-FFF2-40B4-BE49-F238E27FC236}">
                  <a16:creationId xmlns:a16="http://schemas.microsoft.com/office/drawing/2014/main" id="{8022837B-74F0-4075-89AE-828BF0C781BE}"/>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955;p37">
              <a:extLst>
                <a:ext uri="{FF2B5EF4-FFF2-40B4-BE49-F238E27FC236}">
                  <a16:creationId xmlns:a16="http://schemas.microsoft.com/office/drawing/2014/main" id="{B91BA412-208C-4F53-85F5-2B8227F22701}"/>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956;p37">
              <a:extLst>
                <a:ext uri="{FF2B5EF4-FFF2-40B4-BE49-F238E27FC236}">
                  <a16:creationId xmlns:a16="http://schemas.microsoft.com/office/drawing/2014/main" id="{E6E66A16-A48C-412D-9485-901F8AD2D427}"/>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pic>
        <p:nvPicPr>
          <p:cNvPr id="19" name="Picture 18">
            <a:extLst>
              <a:ext uri="{FF2B5EF4-FFF2-40B4-BE49-F238E27FC236}">
                <a16:creationId xmlns:a16="http://schemas.microsoft.com/office/drawing/2014/main" id="{9C0C8B1B-076F-4080-9521-39284018D08D}"/>
              </a:ext>
            </a:extLst>
          </p:cNvPr>
          <p:cNvPicPr>
            <a:picLocks noChangeAspect="1"/>
          </p:cNvPicPr>
          <p:nvPr/>
        </p:nvPicPr>
        <p:blipFill rotWithShape="1">
          <a:blip r:embed="rId2"/>
          <a:srcRect l="27945" t="35920" r="39452" b="19757"/>
          <a:stretch/>
        </p:blipFill>
        <p:spPr>
          <a:xfrm rot="5400000">
            <a:off x="6484962" y="1548266"/>
            <a:ext cx="2676805" cy="2046968"/>
          </a:xfrm>
          <a:prstGeom prst="rect">
            <a:avLst/>
          </a:prstGeom>
        </p:spPr>
      </p:pic>
    </p:spTree>
    <p:extLst>
      <p:ext uri="{BB962C8B-B14F-4D97-AF65-F5344CB8AC3E}">
        <p14:creationId xmlns:p14="http://schemas.microsoft.com/office/powerpoint/2010/main" val="1722108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A3A15-B960-4560-A256-CCB623D786A4}"/>
              </a:ext>
            </a:extLst>
          </p:cNvPr>
          <p:cNvSpPr>
            <a:spLocks noGrp="1"/>
          </p:cNvSpPr>
          <p:nvPr>
            <p:ph type="ctrTitle"/>
          </p:nvPr>
        </p:nvSpPr>
        <p:spPr>
          <a:xfrm>
            <a:off x="0" y="1090800"/>
            <a:ext cx="7361583" cy="2961900"/>
          </a:xfrm>
        </p:spPr>
        <p:txBody>
          <a:bodyPr/>
          <a:lstStyle/>
          <a:p>
            <a:br>
              <a:rPr lang="en-IN" dirty="0">
                <a:solidFill>
                  <a:schemeClr val="bg1"/>
                </a:solidFill>
                <a:latin typeface="+mn-lt"/>
                <a:cs typeface="Times New Roman" pitchFamily="18" charset="0"/>
              </a:rPr>
            </a:br>
            <a:r>
              <a:rPr lang="en-IN" dirty="0">
                <a:solidFill>
                  <a:schemeClr val="bg1"/>
                </a:solidFill>
                <a:latin typeface="+mn-lt"/>
                <a:cs typeface="Times New Roman" pitchFamily="18" charset="0"/>
              </a:rPr>
              <a:t>OBJECTIVE 2</a:t>
            </a:r>
            <a:br>
              <a:rPr lang="en-IN" dirty="0">
                <a:solidFill>
                  <a:schemeClr val="bg1"/>
                </a:solidFill>
                <a:latin typeface="+mn-lt"/>
                <a:cs typeface="Times New Roman" pitchFamily="18" charset="0"/>
              </a:rPr>
            </a:br>
            <a:r>
              <a:rPr lang="en-IN" sz="4000" dirty="0">
                <a:solidFill>
                  <a:schemeClr val="bg1"/>
                </a:solidFill>
                <a:latin typeface="+mn-lt"/>
                <a:cs typeface="Times New Roman" pitchFamily="18" charset="0"/>
              </a:rPr>
              <a:t>Retrieval of SAP sequences from various data sources</a:t>
            </a:r>
            <a:br>
              <a:rPr lang="en-GB" dirty="0">
                <a:solidFill>
                  <a:schemeClr val="bg1"/>
                </a:solidFill>
              </a:rPr>
            </a:br>
            <a:endParaRPr lang="en-GB" dirty="0"/>
          </a:p>
        </p:txBody>
      </p:sp>
    </p:spTree>
    <p:extLst>
      <p:ext uri="{BB962C8B-B14F-4D97-AF65-F5344CB8AC3E}">
        <p14:creationId xmlns:p14="http://schemas.microsoft.com/office/powerpoint/2010/main" val="1883521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41BA6-F691-4713-94CE-A65117038859}"/>
              </a:ext>
            </a:extLst>
          </p:cNvPr>
          <p:cNvSpPr>
            <a:spLocks noGrp="1"/>
          </p:cNvSpPr>
          <p:nvPr>
            <p:ph type="title"/>
          </p:nvPr>
        </p:nvSpPr>
        <p:spPr/>
        <p:txBody>
          <a:bodyPr/>
          <a:lstStyle/>
          <a:p>
            <a:r>
              <a:rPr lang="en-CA" sz="2800" dirty="0"/>
              <a:t>Mutations</a:t>
            </a:r>
            <a:endParaRPr lang="en-GB" sz="2800" dirty="0"/>
          </a:p>
        </p:txBody>
      </p:sp>
      <p:sp>
        <p:nvSpPr>
          <p:cNvPr id="5" name="Slide Number Placeholder 4">
            <a:extLst>
              <a:ext uri="{FF2B5EF4-FFF2-40B4-BE49-F238E27FC236}">
                <a16:creationId xmlns:a16="http://schemas.microsoft.com/office/drawing/2014/main" id="{64982D96-A3A2-4AAD-A51D-A09C2EFDEF5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
        <p:nvSpPr>
          <p:cNvPr id="11" name="TextBox 10">
            <a:extLst>
              <a:ext uri="{FF2B5EF4-FFF2-40B4-BE49-F238E27FC236}">
                <a16:creationId xmlns:a16="http://schemas.microsoft.com/office/drawing/2014/main" id="{631DAFB0-C8FD-4FB1-9DD2-588E448CBDA5}"/>
              </a:ext>
            </a:extLst>
          </p:cNvPr>
          <p:cNvSpPr txBox="1"/>
          <p:nvPr/>
        </p:nvSpPr>
        <p:spPr>
          <a:xfrm>
            <a:off x="123580" y="1464505"/>
            <a:ext cx="3052072" cy="3539430"/>
          </a:xfrm>
          <a:prstGeom prst="rect">
            <a:avLst/>
          </a:prstGeom>
          <a:noFill/>
        </p:spPr>
        <p:txBody>
          <a:bodyPr wrap="square">
            <a:spAutoFit/>
          </a:bodyPr>
          <a:lstStyle/>
          <a:p>
            <a:r>
              <a:rPr lang="en-GB" b="1" dirty="0"/>
              <a:t>Asian Indian - 2019</a:t>
            </a:r>
          </a:p>
          <a:p>
            <a:r>
              <a:rPr lang="en-GB" b="1" dirty="0"/>
              <a:t>Novel Mutations</a:t>
            </a:r>
          </a:p>
          <a:p>
            <a:r>
              <a:rPr lang="en-GB" dirty="0"/>
              <a:t>p180q q139k r299w g34e g392r </a:t>
            </a:r>
          </a:p>
          <a:p>
            <a:r>
              <a:rPr lang="en-GB" dirty="0"/>
              <a:t>g127r f399s</a:t>
            </a:r>
          </a:p>
          <a:p>
            <a:r>
              <a:rPr lang="en-GB" b="1" dirty="0"/>
              <a:t>Known Mutations</a:t>
            </a:r>
          </a:p>
          <a:p>
            <a:r>
              <a:rPr lang="en-GB" dirty="0"/>
              <a:t>g156r r390w r311q t274m r299w </a:t>
            </a:r>
          </a:p>
          <a:p>
            <a:r>
              <a:rPr lang="en-GB" dirty="0"/>
              <a:t>t304m d430y p426l f247c g293s</a:t>
            </a:r>
          </a:p>
          <a:p>
            <a:r>
              <a:rPr lang="en-GB" dirty="0"/>
              <a:t>t272m r244h g309c r370w g245r </a:t>
            </a:r>
          </a:p>
          <a:p>
            <a:r>
              <a:rPr lang="en-GB" dirty="0"/>
              <a:t>y33s </a:t>
            </a:r>
          </a:p>
          <a:p>
            <a:endParaRPr lang="en-GB" dirty="0"/>
          </a:p>
          <a:p>
            <a:r>
              <a:rPr lang="en-GB" b="1" dirty="0"/>
              <a:t>Sri Lankan - 2019</a:t>
            </a:r>
          </a:p>
          <a:p>
            <a:r>
              <a:rPr lang="en-GB" b="1" dirty="0"/>
              <a:t>Novel Mutations</a:t>
            </a:r>
          </a:p>
          <a:p>
            <a:r>
              <a:rPr lang="en-GB" dirty="0"/>
              <a:t>n350s y201h d281n r372q p84k </a:t>
            </a:r>
          </a:p>
          <a:p>
            <a:r>
              <a:rPr lang="en-GB" dirty="0"/>
              <a:t>d283n r86w t393s r313q a344d</a:t>
            </a:r>
          </a:p>
          <a:p>
            <a:r>
              <a:rPr lang="en-GB" b="1" dirty="0"/>
              <a:t>Know Mutations</a:t>
            </a:r>
          </a:p>
          <a:p>
            <a:r>
              <a:rPr lang="en-GB" dirty="0"/>
              <a:t>R370Q</a:t>
            </a:r>
          </a:p>
        </p:txBody>
      </p:sp>
      <p:sp>
        <p:nvSpPr>
          <p:cNvPr id="13" name="TextBox 12">
            <a:extLst>
              <a:ext uri="{FF2B5EF4-FFF2-40B4-BE49-F238E27FC236}">
                <a16:creationId xmlns:a16="http://schemas.microsoft.com/office/drawing/2014/main" id="{0697E565-0530-4949-8641-F2CFB2889349}"/>
              </a:ext>
            </a:extLst>
          </p:cNvPr>
          <p:cNvSpPr txBox="1"/>
          <p:nvPr/>
        </p:nvSpPr>
        <p:spPr>
          <a:xfrm>
            <a:off x="6072675" y="1464505"/>
            <a:ext cx="2922315" cy="2246769"/>
          </a:xfrm>
          <a:prstGeom prst="rect">
            <a:avLst/>
          </a:prstGeom>
          <a:noFill/>
        </p:spPr>
        <p:txBody>
          <a:bodyPr wrap="square">
            <a:spAutoFit/>
          </a:bodyPr>
          <a:lstStyle/>
          <a:p>
            <a:r>
              <a:rPr lang="en-GB" b="1" dirty="0"/>
              <a:t>Chinese - 2020</a:t>
            </a:r>
          </a:p>
          <a:p>
            <a:r>
              <a:rPr lang="en-GB" b="1" dirty="0"/>
              <a:t>Novel Mutation</a:t>
            </a:r>
          </a:p>
          <a:p>
            <a:r>
              <a:rPr lang="en-GB" dirty="0"/>
              <a:t>r372q g298v g101v p194r l433v </a:t>
            </a:r>
          </a:p>
          <a:p>
            <a:r>
              <a:rPr lang="en-GB" dirty="0"/>
              <a:t>g449r p84q  </a:t>
            </a:r>
          </a:p>
          <a:p>
            <a:endParaRPr lang="en-GB" dirty="0"/>
          </a:p>
          <a:p>
            <a:endParaRPr lang="en-GB" dirty="0"/>
          </a:p>
          <a:p>
            <a:r>
              <a:rPr lang="en-GB" b="1" dirty="0"/>
              <a:t>Italian - 2015</a:t>
            </a:r>
          </a:p>
          <a:p>
            <a:r>
              <a:rPr lang="en-GB" b="1" dirty="0"/>
              <a:t>Known Mutations</a:t>
            </a:r>
          </a:p>
          <a:p>
            <a:r>
              <a:rPr lang="en-GB" dirty="0"/>
              <a:t>c489g</a:t>
            </a:r>
          </a:p>
          <a:p>
            <a:endParaRPr lang="en-GB" dirty="0"/>
          </a:p>
        </p:txBody>
      </p:sp>
      <p:sp>
        <p:nvSpPr>
          <p:cNvPr id="15" name="TextBox 14">
            <a:extLst>
              <a:ext uri="{FF2B5EF4-FFF2-40B4-BE49-F238E27FC236}">
                <a16:creationId xmlns:a16="http://schemas.microsoft.com/office/drawing/2014/main" id="{3B81F72B-D476-49B0-97C0-121C6BA3BF57}"/>
              </a:ext>
            </a:extLst>
          </p:cNvPr>
          <p:cNvSpPr txBox="1"/>
          <p:nvPr/>
        </p:nvSpPr>
        <p:spPr>
          <a:xfrm>
            <a:off x="3279979" y="1464505"/>
            <a:ext cx="2584042" cy="2893100"/>
          </a:xfrm>
          <a:prstGeom prst="rect">
            <a:avLst/>
          </a:prstGeom>
          <a:noFill/>
        </p:spPr>
        <p:txBody>
          <a:bodyPr wrap="square">
            <a:spAutoFit/>
          </a:bodyPr>
          <a:lstStyle/>
          <a:p>
            <a:r>
              <a:rPr lang="en-GB" b="1" dirty="0"/>
              <a:t>Egyptian - 2020</a:t>
            </a:r>
          </a:p>
          <a:p>
            <a:r>
              <a:rPr lang="en-GB" b="1" dirty="0"/>
              <a:t>Novel Mutations</a:t>
            </a:r>
          </a:p>
          <a:p>
            <a:r>
              <a:rPr lang="en-GB" dirty="0"/>
              <a:t>r60p v112d g124d p193s p276k </a:t>
            </a:r>
          </a:p>
          <a:p>
            <a:r>
              <a:rPr lang="en-GB" dirty="0"/>
              <a:t>g311r p150l t276k g295s w195c</a:t>
            </a:r>
          </a:p>
          <a:p>
            <a:r>
              <a:rPr lang="en-GB" dirty="0"/>
              <a:t>w320c n284s</a:t>
            </a:r>
          </a:p>
          <a:p>
            <a:endParaRPr lang="en-GB" dirty="0"/>
          </a:p>
          <a:p>
            <a:r>
              <a:rPr lang="en-GB" b="1" dirty="0"/>
              <a:t>Turkish - 2020</a:t>
            </a:r>
          </a:p>
          <a:p>
            <a:r>
              <a:rPr lang="en-GB" b="1" dirty="0"/>
              <a:t>Novel Mutations</a:t>
            </a:r>
          </a:p>
          <a:p>
            <a:r>
              <a:rPr lang="en-GB" dirty="0"/>
              <a:t>t276m a214p g311d w320c g298d </a:t>
            </a:r>
          </a:p>
          <a:p>
            <a:r>
              <a:rPr lang="en-GB" dirty="0"/>
              <a:t>t393g i181s r301l r349w g247r     </a:t>
            </a:r>
          </a:p>
        </p:txBody>
      </p:sp>
      <p:grpSp>
        <p:nvGrpSpPr>
          <p:cNvPr id="7" name="Google Shape;675;p37">
            <a:extLst>
              <a:ext uri="{FF2B5EF4-FFF2-40B4-BE49-F238E27FC236}">
                <a16:creationId xmlns:a16="http://schemas.microsoft.com/office/drawing/2014/main" id="{A79EA35B-E352-40E4-853A-A705F85692FD}"/>
              </a:ext>
            </a:extLst>
          </p:cNvPr>
          <p:cNvGrpSpPr/>
          <p:nvPr/>
        </p:nvGrpSpPr>
        <p:grpSpPr>
          <a:xfrm>
            <a:off x="504520" y="585181"/>
            <a:ext cx="130991" cy="380987"/>
            <a:chOff x="4071800" y="2269925"/>
            <a:chExt cx="172925" cy="502950"/>
          </a:xfrm>
        </p:grpSpPr>
        <p:sp>
          <p:nvSpPr>
            <p:cNvPr id="8" name="Google Shape;676;p37">
              <a:extLst>
                <a:ext uri="{FF2B5EF4-FFF2-40B4-BE49-F238E27FC236}">
                  <a16:creationId xmlns:a16="http://schemas.microsoft.com/office/drawing/2014/main" id="{B4FC4FC0-356B-4E30-A5C4-59E103475B2C}"/>
                </a:ext>
              </a:extLst>
            </p:cNvPr>
            <p:cNvSpPr/>
            <p:nvPr/>
          </p:nvSpPr>
          <p:spPr>
            <a:xfrm>
              <a:off x="4118075"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677;p37">
              <a:extLst>
                <a:ext uri="{FF2B5EF4-FFF2-40B4-BE49-F238E27FC236}">
                  <a16:creationId xmlns:a16="http://schemas.microsoft.com/office/drawing/2014/main" id="{2EAA777B-DFA1-477F-AB66-78BDBC79240F}"/>
                </a:ext>
              </a:extLst>
            </p:cNvPr>
            <p:cNvSpPr/>
            <p:nvPr/>
          </p:nvSpPr>
          <p:spPr>
            <a:xfrm>
              <a:off x="4071800"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80772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40E0F-D747-4CD8-8A76-9241D4F387FC}"/>
              </a:ext>
            </a:extLst>
          </p:cNvPr>
          <p:cNvSpPr>
            <a:spLocks noGrp="1"/>
          </p:cNvSpPr>
          <p:nvPr>
            <p:ph type="ctrTitle"/>
          </p:nvPr>
        </p:nvSpPr>
        <p:spPr>
          <a:xfrm>
            <a:off x="0" y="1013791"/>
            <a:ext cx="7620000" cy="3763618"/>
          </a:xfrm>
        </p:spPr>
        <p:txBody>
          <a:bodyPr/>
          <a:lstStyle/>
          <a:p>
            <a:r>
              <a:rPr lang="en-CA" dirty="0"/>
              <a:t>OBJECTIVE 3</a:t>
            </a:r>
            <a:br>
              <a:rPr lang="en-CA" dirty="0"/>
            </a:br>
            <a:r>
              <a:rPr lang="en-IN" sz="3600" dirty="0">
                <a:solidFill>
                  <a:schemeClr val="bg1"/>
                </a:solidFill>
                <a:latin typeface="+mn-lt"/>
                <a:cs typeface="Times New Roman" pitchFamily="18" charset="0"/>
              </a:rPr>
              <a:t>Retrieved dataset  is validated and screened for identifying deleterious SAP’s using </a:t>
            </a:r>
            <a:r>
              <a:rPr lang="en-IN" sz="3600" dirty="0" err="1">
                <a:solidFill>
                  <a:schemeClr val="bg1"/>
                </a:solidFill>
                <a:latin typeface="+mn-lt"/>
                <a:cs typeface="Times New Roman" pitchFamily="18" charset="0"/>
              </a:rPr>
              <a:t>SNPs&amp;GO</a:t>
            </a:r>
            <a:r>
              <a:rPr lang="en-IN" sz="3600" dirty="0">
                <a:solidFill>
                  <a:schemeClr val="bg1"/>
                </a:solidFill>
                <a:latin typeface="+mn-lt"/>
                <a:cs typeface="Times New Roman" pitchFamily="18" charset="0"/>
              </a:rPr>
              <a:t> </a:t>
            </a:r>
            <a:br>
              <a:rPr lang="en-GB" dirty="0">
                <a:solidFill>
                  <a:schemeClr val="bg1"/>
                </a:solidFill>
              </a:rPr>
            </a:br>
            <a:endParaRPr lang="en-GB" dirty="0"/>
          </a:p>
        </p:txBody>
      </p:sp>
    </p:spTree>
    <p:extLst>
      <p:ext uri="{BB962C8B-B14F-4D97-AF65-F5344CB8AC3E}">
        <p14:creationId xmlns:p14="http://schemas.microsoft.com/office/powerpoint/2010/main" val="3028815534"/>
      </p:ext>
    </p:extLst>
  </p:cSld>
  <p:clrMapOvr>
    <a:masterClrMapping/>
  </p:clrMapOvr>
</p:sld>
</file>

<file path=ppt/theme/theme1.xml><?xml version="1.0" encoding="utf-8"?>
<a:theme xmlns:a="http://schemas.openxmlformats.org/drawingml/2006/main" name="Salerio template">
  <a:themeElements>
    <a:clrScheme name="Custom 347">
      <a:dk1>
        <a:srgbClr val="263248"/>
      </a:dk1>
      <a:lt1>
        <a:srgbClr val="FFFFFF"/>
      </a:lt1>
      <a:dk2>
        <a:srgbClr val="434343"/>
      </a:dk2>
      <a:lt2>
        <a:srgbClr val="E0E4E9"/>
      </a:lt2>
      <a:accent1>
        <a:srgbClr val="3F5378"/>
      </a:accent1>
      <a:accent2>
        <a:srgbClr val="263248"/>
      </a:accent2>
      <a:accent3>
        <a:srgbClr val="92A8C8"/>
      </a:accent3>
      <a:accent4>
        <a:srgbClr val="C7D3E6"/>
      </a:accent4>
      <a:accent5>
        <a:srgbClr val="FF9800"/>
      </a:accent5>
      <a:accent6>
        <a:srgbClr val="D26F00"/>
      </a:accent6>
      <a:hlink>
        <a:srgbClr val="3F537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3574</TotalTime>
  <Words>1985</Words>
  <Application>Microsoft Office PowerPoint</Application>
  <PresentationFormat>On-screen Show (16:9)</PresentationFormat>
  <Paragraphs>443</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Calibri</vt:lpstr>
      <vt:lpstr>Roboto Condensed Light</vt:lpstr>
      <vt:lpstr>Arvo</vt:lpstr>
      <vt:lpstr>Wingdings</vt:lpstr>
      <vt:lpstr>Times New Roman</vt:lpstr>
      <vt:lpstr>Roboto Condensed</vt:lpstr>
      <vt:lpstr>Arial</vt:lpstr>
      <vt:lpstr>Salerio template</vt:lpstr>
      <vt:lpstr>COMPUTATIONAL ENRICHMENT ANALYSIS OF SAP PROTEIN ON LYSOSOMAL STORAGE DISORDER – METACHROMATIC LEUKODYSTROPHY</vt:lpstr>
      <vt:lpstr>AIM AND OBJECTIVE</vt:lpstr>
      <vt:lpstr>INTRODUCTION</vt:lpstr>
      <vt:lpstr>Methodology</vt:lpstr>
      <vt:lpstr>RESULTS - OBJECTIVE 1  Identification of gene target </vt:lpstr>
      <vt:lpstr>Metachromatic leukodystrophy</vt:lpstr>
      <vt:lpstr> OBJECTIVE 2 Retrieval of SAP sequences from various data sources </vt:lpstr>
      <vt:lpstr>Mutations</vt:lpstr>
      <vt:lpstr>OBJECTIVE 3 Retrieved dataset  is validated and screened for identifying deleterious SAP’s using SNPs&amp;GO  </vt:lpstr>
      <vt:lpstr>PowerPoint Presentation</vt:lpstr>
      <vt:lpstr>PowerPoint Presentation</vt:lpstr>
      <vt:lpstr>OBJECTIVE 4 Extraction of deleterious SAP’s for modelling and mutating using SwissPDB </vt:lpstr>
      <vt:lpstr>Deleterious SAP</vt:lpstr>
      <vt:lpstr>T274M</vt:lpstr>
      <vt:lpstr>R311Q</vt:lpstr>
      <vt:lpstr>OBJECTIVE 5 Mutated and native model goes through energy minimization process using YASARA </vt:lpstr>
      <vt:lpstr>RESULTS WITH ENERGY MINIMIZATION</vt:lpstr>
      <vt:lpstr>OBJECTIVE 6 Single Model Analysis for the native and mutant compounds </vt:lpstr>
      <vt:lpstr>SINGLE MODEL ANALYSIS </vt:lpstr>
      <vt:lpstr>Intra-Molecular Interactions – Protein Interaction Calculator (PIC) </vt:lpstr>
      <vt:lpstr>PowerPoint Presentation</vt:lpstr>
      <vt:lpstr>Intra-Molecular Interactions – Protein Interaction Calculator </vt:lpstr>
      <vt:lpstr>PowerPoint Presentation</vt:lpstr>
      <vt:lpstr>Secondary structure Analysis – POLYVIEW MM </vt:lpstr>
      <vt:lpstr>PowerPoint Presentation</vt:lpstr>
      <vt:lpstr>Secondary structure Analysis – POLYVIEW MM</vt:lpstr>
      <vt:lpstr>PowerPoint Presentation</vt:lpstr>
      <vt:lpstr>Secondary structure Analysis – POLYVIEW MM</vt:lpstr>
      <vt:lpstr>PowerPoint Presentation</vt:lpstr>
      <vt:lpstr>Fluctuation Analysis –  CABS Flex </vt:lpstr>
      <vt:lpstr>PowerPoint Presentation</vt:lpstr>
      <vt:lpstr>Contact Map Analysis – CM View </vt:lpstr>
      <vt:lpstr>PowerPoint Presentation</vt:lpstr>
      <vt:lpstr>Contact Map Analysis – CM View</vt:lpstr>
      <vt:lpstr>PowerPoint Presentation</vt:lpstr>
      <vt:lpstr>Solvent Accessible Surface Areas (SASA)–  GETAREA </vt:lpstr>
      <vt:lpstr>PowerPoint Presentation</vt:lpstr>
      <vt:lpstr>Docking – DockThor/Pymol</vt:lpstr>
      <vt:lpstr>PowerPoint Presentation</vt:lpstr>
      <vt:lpstr>PowerPoint Presentation</vt:lpstr>
      <vt:lpstr>PowerPoint Presentation</vt:lpstr>
      <vt:lpstr>Discussion</vt:lpstr>
      <vt:lpstr>Discussion</vt:lpstr>
      <vt:lpstr>Conclusion </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COMPUATATIONAL ANALYSIS ON LYSOSOMAL STORAGE DISORDER</dc:title>
  <dc:creator>Racheal Fernando</dc:creator>
  <cp:lastModifiedBy>Racheal Fernando</cp:lastModifiedBy>
  <cp:revision>89</cp:revision>
  <dcterms:modified xsi:type="dcterms:W3CDTF">2021-05-04T03:33:53Z</dcterms:modified>
</cp:coreProperties>
</file>